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
  </p:notesMasterIdLst>
  <p:handoutMasterIdLst>
    <p:handoutMasterId r:id="rId12"/>
  </p:handoutMasterIdLst>
  <p:sldIdLst>
    <p:sldId id="301" r:id="rId2"/>
    <p:sldId id="308" r:id="rId3"/>
    <p:sldId id="309" r:id="rId4"/>
    <p:sldId id="304" r:id="rId5"/>
    <p:sldId id="298" r:id="rId6"/>
    <p:sldId id="295" r:id="rId7"/>
    <p:sldId id="303" r:id="rId8"/>
    <p:sldId id="307" r:id="rId9"/>
    <p:sldId id="302" r:id="rId10"/>
  </p:sldIdLst>
  <p:sldSz cx="9144000" cy="6858000" type="screen4x3"/>
  <p:notesSz cx="6805613" cy="9939338"/>
  <p:defaultTextStyle>
    <a:defPPr>
      <a:defRPr lang="fr-FR"/>
    </a:defPPr>
    <a:lvl1pPr algn="l" rtl="0" eaLnBrk="0" fontAlgn="base" hangingPunct="0">
      <a:spcBef>
        <a:spcPct val="0"/>
      </a:spcBef>
      <a:spcAft>
        <a:spcPct val="0"/>
      </a:spcAft>
      <a:defRPr sz="2400" kern="1200">
        <a:solidFill>
          <a:schemeClr val="tx1"/>
        </a:solidFill>
        <a:latin typeface="Arial" pitchFamily="-65" charset="-52"/>
        <a:ea typeface="ＭＳ Ｐゴシック" pitchFamily="-65" charset="-128"/>
        <a:cs typeface="ＭＳ Ｐゴシック" pitchFamily="-65" charset="-128"/>
      </a:defRPr>
    </a:lvl1pPr>
    <a:lvl2pPr marL="457200" algn="l" rtl="0" eaLnBrk="0" fontAlgn="base" hangingPunct="0">
      <a:spcBef>
        <a:spcPct val="0"/>
      </a:spcBef>
      <a:spcAft>
        <a:spcPct val="0"/>
      </a:spcAft>
      <a:defRPr sz="2400" kern="1200">
        <a:solidFill>
          <a:schemeClr val="tx1"/>
        </a:solidFill>
        <a:latin typeface="Arial" pitchFamily="-65" charset="-52"/>
        <a:ea typeface="ＭＳ Ｐゴシック" pitchFamily="-65" charset="-128"/>
        <a:cs typeface="ＭＳ Ｐゴシック" pitchFamily="-65" charset="-128"/>
      </a:defRPr>
    </a:lvl2pPr>
    <a:lvl3pPr marL="914400" algn="l" rtl="0" eaLnBrk="0" fontAlgn="base" hangingPunct="0">
      <a:spcBef>
        <a:spcPct val="0"/>
      </a:spcBef>
      <a:spcAft>
        <a:spcPct val="0"/>
      </a:spcAft>
      <a:defRPr sz="2400" kern="1200">
        <a:solidFill>
          <a:schemeClr val="tx1"/>
        </a:solidFill>
        <a:latin typeface="Arial" pitchFamily="-65" charset="-52"/>
        <a:ea typeface="ＭＳ Ｐゴシック" pitchFamily="-65" charset="-128"/>
        <a:cs typeface="ＭＳ Ｐゴシック" pitchFamily="-65" charset="-128"/>
      </a:defRPr>
    </a:lvl3pPr>
    <a:lvl4pPr marL="1371600" algn="l" rtl="0" eaLnBrk="0" fontAlgn="base" hangingPunct="0">
      <a:spcBef>
        <a:spcPct val="0"/>
      </a:spcBef>
      <a:spcAft>
        <a:spcPct val="0"/>
      </a:spcAft>
      <a:defRPr sz="2400" kern="1200">
        <a:solidFill>
          <a:schemeClr val="tx1"/>
        </a:solidFill>
        <a:latin typeface="Arial" pitchFamily="-65" charset="-52"/>
        <a:ea typeface="ＭＳ Ｐゴシック" pitchFamily="-65" charset="-128"/>
        <a:cs typeface="ＭＳ Ｐゴシック" pitchFamily="-65" charset="-128"/>
      </a:defRPr>
    </a:lvl4pPr>
    <a:lvl5pPr marL="1828800" algn="l" rtl="0" eaLnBrk="0" fontAlgn="base" hangingPunct="0">
      <a:spcBef>
        <a:spcPct val="0"/>
      </a:spcBef>
      <a:spcAft>
        <a:spcPct val="0"/>
      </a:spcAft>
      <a:defRPr sz="2400" kern="1200">
        <a:solidFill>
          <a:schemeClr val="tx1"/>
        </a:solidFill>
        <a:latin typeface="Arial" pitchFamily="-65" charset="-52"/>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52"/>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52"/>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52"/>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52"/>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131"/>
    <a:srgbClr val="BF073D"/>
    <a:srgbClr val="C4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27273" autoAdjust="0"/>
  </p:normalViewPr>
  <p:slideViewPr>
    <p:cSldViewPr>
      <p:cViewPr varScale="1">
        <p:scale>
          <a:sx n="68" d="100"/>
          <a:sy n="68" d="100"/>
        </p:scale>
        <p:origin x="16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2291" name="Rectangle 3"/>
          <p:cNvSpPr>
            <a:spLocks noGrp="1" noChangeArrowheads="1"/>
          </p:cNvSpPr>
          <p:nvPr>
            <p:ph type="dt" sz="quarter" idx="1"/>
          </p:nvPr>
        </p:nvSpPr>
        <p:spPr bwMode="auto">
          <a:xfrm>
            <a:off x="3856038" y="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2292" name="Rectangle 4"/>
          <p:cNvSpPr>
            <a:spLocks noGrp="1" noChangeArrowheads="1"/>
          </p:cNvSpPr>
          <p:nvPr>
            <p:ph type="ftr" sz="quarter" idx="2"/>
          </p:nvPr>
        </p:nvSpPr>
        <p:spPr bwMode="auto">
          <a:xfrm>
            <a:off x="0" y="944245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2293" name="Rectangle 5"/>
          <p:cNvSpPr>
            <a:spLocks noGrp="1" noChangeArrowheads="1"/>
          </p:cNvSpPr>
          <p:nvPr>
            <p:ph type="sldNum" sz="quarter" idx="3"/>
          </p:nvPr>
        </p:nvSpPr>
        <p:spPr bwMode="auto">
          <a:xfrm>
            <a:off x="3856038" y="944245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92F8B253-0A1A-EA46-AD07-CECF9CACCFD1}" type="slidenum">
              <a:rPr lang="fr-FR"/>
              <a:pPr/>
              <a:t>‹N°›</a:t>
            </a:fld>
            <a:endParaRPr lang="fr-FR"/>
          </a:p>
        </p:txBody>
      </p:sp>
    </p:spTree>
    <p:extLst>
      <p:ext uri="{BB962C8B-B14F-4D97-AF65-F5344CB8AC3E}">
        <p14:creationId xmlns:p14="http://schemas.microsoft.com/office/powerpoint/2010/main" val="3395078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856038" y="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512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8050" y="4721225"/>
            <a:ext cx="4989513" cy="4471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0" y="944245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856038" y="9442450"/>
            <a:ext cx="2949575" cy="496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3174561E-59A5-0B45-9BA4-4B80665873DE}" type="slidenum">
              <a:rPr lang="fr-FR"/>
              <a:pPr/>
              <a:t>‹N°›</a:t>
            </a:fld>
            <a:endParaRPr lang="fr-FR"/>
          </a:p>
        </p:txBody>
      </p:sp>
    </p:spTree>
    <p:extLst>
      <p:ext uri="{BB962C8B-B14F-4D97-AF65-F5344CB8AC3E}">
        <p14:creationId xmlns:p14="http://schemas.microsoft.com/office/powerpoint/2010/main" val="517795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e-helvetica.nb.admin.ch/pages/main.jsf?BITfw2Ctx=65Tukkvkx4JbDnIPD&amp;lang=fr" TargetMode="External"/><Relationship Id="rId13" Type="http://schemas.openxmlformats.org/officeDocument/2006/relationships/hyperlink" Target="https://bcu-lausanne.cdi.ch/contact/" TargetMode="External"/><Relationship Id="rId3" Type="http://schemas.openxmlformats.org/officeDocument/2006/relationships/hyperlink" Target="https://db-prod-bcul.unil.ch/dbbcu/docvd/lec_rub.php?Type=1" TargetMode="External"/><Relationship Id="rId7" Type="http://schemas.openxmlformats.org/officeDocument/2006/relationships/hyperlink" Target="https://nb-helveticat.primo.exlibrisgroup.com/discovery/search?query=any,contains,xwas%20vd&amp;tab=LibraryCatalog&amp;search_scope=MyInstitution&amp;vid=41SNL_51_INST:helveticat&amp;lang=fr&amp;offset=0" TargetMode="External"/><Relationship Id="rId12" Type="http://schemas.openxmlformats.org/officeDocument/2006/relationships/hyperlink" Target="https://bcu-lausanne.cdi.ch/services/informations/#.XjPwSntCfTc"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bcu-lausanne.cdi.ch/wp-content/uploads/2020/01/Domaines-Base-Liens-2020-31-01.pdf" TargetMode="External"/><Relationship Id="rId11" Type="http://schemas.openxmlformats.org/officeDocument/2006/relationships/hyperlink" Target="https://www.e-helvetica.nb.admin.ch/" TargetMode="External"/><Relationship Id="rId5" Type="http://schemas.openxmlformats.org/officeDocument/2006/relationships/hyperlink" Target="https://db-prod-bcul.unil.ch/dbbcu/docvd/sites_alpha.php?Code=A" TargetMode="External"/><Relationship Id="rId10" Type="http://schemas.openxmlformats.org/officeDocument/2006/relationships/hyperlink" Target="https://www.helveticat.ch/discovery/search?query=any,contains,xwas%20vd&amp;tab=LibraryCatalog&amp;search_scope=MyInstitution&amp;vid=41SNL_51_INST:helveticat&amp;offset=0&amp;lang=fr" TargetMode="External"/><Relationship Id="rId4" Type="http://schemas.openxmlformats.org/officeDocument/2006/relationships/hyperlink" Target="https://db-prod-bcul.unil.ch/dbbcu/docvd/rub_docvd.php?Type=1&amp;Code1=1.00&amp;Code2=1.10" TargetMode="External"/><Relationship Id="rId9" Type="http://schemas.openxmlformats.org/officeDocument/2006/relationships/hyperlink" Target="https://www.nb.admin.ch/snl/fr/home/informations-professionnels/e-helvetica.html" TargetMode="External"/><Relationship Id="rId14" Type="http://schemas.openxmlformats.org/officeDocument/2006/relationships/hyperlink" Target="https://www.nb.admin.ch/snl/fr/home/informations-professionnels/e-helvetica/archives-web-suisse/faq-archivage-web.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a:t>
            </a:r>
            <a:r>
              <a:rPr lang="fr-FR" baseline="0" dirty="0"/>
              <a:t> à toutes et tous</a:t>
            </a:r>
            <a:endParaRPr lang="fr-FR" dirty="0"/>
          </a:p>
          <a:p>
            <a:endParaRPr lang="fr-FR" dirty="0"/>
          </a:p>
          <a:p>
            <a:r>
              <a:rPr lang="fr-FR" dirty="0"/>
              <a:t>En guise de préambule, je souhaiterais tout d’abord</a:t>
            </a:r>
            <a:r>
              <a:rPr lang="fr-FR" baseline="0" dirty="0"/>
              <a:t> remercier Fabienne Chatelan </a:t>
            </a:r>
          </a:p>
          <a:p>
            <a:r>
              <a:rPr lang="fr-FR" baseline="0" dirty="0"/>
              <a:t>pour son invitation à évoquer ce que je considère encore comme étant une tâche trop  peu connue de la documentation vaudoise.</a:t>
            </a:r>
          </a:p>
          <a:p>
            <a:endParaRPr lang="fr-FR" baseline="0" dirty="0"/>
          </a:p>
          <a:p>
            <a:r>
              <a:rPr lang="fr-FR" baseline="0" dirty="0"/>
              <a:t>Ainsi que Barbara </a:t>
            </a:r>
            <a:r>
              <a:rPr lang="fr-FR" baseline="0" dirty="0" err="1"/>
              <a:t>Signori</a:t>
            </a:r>
            <a:r>
              <a:rPr lang="fr-FR" baseline="0" dirty="0"/>
              <a:t> que j’ai eu le grand plaisir de </a:t>
            </a:r>
            <a:r>
              <a:rPr lang="fr-FR" baseline="0" dirty="0" err="1"/>
              <a:t>cotoyer</a:t>
            </a:r>
            <a:r>
              <a:rPr lang="fr-FR" baseline="0" dirty="0"/>
              <a:t> dès les tous débuts de cette collaboration au titre de correspondante locale.</a:t>
            </a:r>
          </a:p>
          <a:p>
            <a:r>
              <a:rPr lang="fr-FR" baseline="0" dirty="0"/>
              <a:t> j’ai eu le privilège dans les années 2005 de faire partie du groupe pilote, d’échanger avec les correspondants locaux d’un très grand nombre de cantons -  chargé de réfléchir aux critères de sélection. </a:t>
            </a:r>
          </a:p>
          <a:p>
            <a:endParaRPr lang="fr-FR" baseline="0" dirty="0"/>
          </a:p>
          <a:p>
            <a:r>
              <a:rPr lang="fr-FR" dirty="0"/>
              <a:t>Et enfin  très heureuse enfin</a:t>
            </a:r>
            <a:r>
              <a:rPr lang="fr-FR" baseline="0" dirty="0"/>
              <a:t> de pouvoir m’exprimer </a:t>
            </a:r>
            <a:r>
              <a:rPr lang="fr-FR" dirty="0"/>
              <a:t>devant vous toutes et tous aussi venus aussi nombreux pour nous écouter et participer aux échanges qui suivront.</a:t>
            </a:r>
          </a:p>
          <a:p>
            <a:endParaRPr lang="fr-FR" dirty="0"/>
          </a:p>
          <a:p>
            <a:r>
              <a:rPr lang="fr-FR" dirty="0"/>
              <a:t>Comme je viens de le dire</a:t>
            </a:r>
            <a:r>
              <a:rPr lang="fr-FR" baseline="0" dirty="0"/>
              <a:t> rapidement j’ai eu </a:t>
            </a:r>
            <a:r>
              <a:rPr lang="fr-FR" dirty="0"/>
              <a:t>l’opportunité de participer à </a:t>
            </a:r>
            <a:r>
              <a:rPr lang="fr-FR" baseline="0" dirty="0"/>
              <a:t>a phase préparatoire de cet archivage en compagnie des tous les correspondant cantonaux dès 2005. Cela m’a d’autant plus intéressé qu’à l’époque j’arrivé confortée dans ce travail puisque ayant déjà jugé important de pister ces informations dans une base MYSQUL qui – dois-je le préciser n’a pas changé depuis toutes ces années.</a:t>
            </a:r>
          </a:p>
          <a:p>
            <a:r>
              <a:rPr lang="fr-FR" baseline="0" dirty="0"/>
              <a:t>Je ne vous cacherais pas que j’ai été d’autant plus ravie de partager les débats autour du repérage des sites web – ayant toujours eu plaisir dans mes activités à m’intéresser aux techniques innovantes – et l’institution d’alors nous facilitait grandement la tâche.</a:t>
            </a:r>
          </a:p>
          <a:p>
            <a:endParaRPr lang="fr-FR"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1</a:t>
            </a:fld>
            <a:endParaRPr lang="fr-FR"/>
          </a:p>
        </p:txBody>
      </p:sp>
      <p:pic>
        <p:nvPicPr>
          <p:cNvPr id="5" name="Image 4"/>
          <p:cNvPicPr>
            <a:picLocks noChangeAspect="1"/>
          </p:cNvPicPr>
          <p:nvPr/>
        </p:nvPicPr>
        <p:blipFill>
          <a:blip r:embed="rId3"/>
          <a:stretch>
            <a:fillRect/>
          </a:stretch>
        </p:blipFill>
        <p:spPr>
          <a:xfrm>
            <a:off x="882526" y="7273925"/>
            <a:ext cx="4219575" cy="581025"/>
          </a:xfrm>
          <a:prstGeom prst="rect">
            <a:avLst/>
          </a:prstGeom>
        </p:spPr>
      </p:pic>
    </p:spTree>
    <p:extLst>
      <p:ext uri="{BB962C8B-B14F-4D97-AF65-F5344CB8AC3E}">
        <p14:creationId xmlns:p14="http://schemas.microsoft.com/office/powerpoint/2010/main" val="340645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J’ai choisi de prendre comme fil rouge les différentes étapes</a:t>
            </a:r>
            <a:r>
              <a:rPr lang="fr-FR" baseline="0" dirty="0"/>
              <a:t> de ce travail de veille afin d’évoquer avec vous les critères qui nous permette au titre de correspondant local de faire archiver un certain nombre de sites web.</a:t>
            </a:r>
          </a:p>
          <a:p>
            <a:endParaRPr lang="fr-FR" baseline="0" dirty="0"/>
          </a:p>
          <a:p>
            <a:r>
              <a:rPr lang="fr-FR" baseline="0" dirty="0"/>
              <a:t>Mode et temps du repérage des sites – blog, ou </a:t>
            </a:r>
            <a:r>
              <a:rPr lang="fr-FR" baseline="0" dirty="0" err="1"/>
              <a:t>bdd</a:t>
            </a:r>
            <a:endParaRPr lang="fr-FR" baseline="0" dirty="0"/>
          </a:p>
          <a:p>
            <a:r>
              <a:rPr lang="fr-FR" baseline="0" dirty="0"/>
              <a:t>Alimentation de la structure mise en place pour en effectuer le suivi</a:t>
            </a:r>
          </a:p>
          <a:p>
            <a:r>
              <a:rPr lang="fr-FR" baseline="0" dirty="0"/>
              <a:t>Gestion annuelle du suivi et examen de l’accessibilité de ce travail au sein – parmi les différents publics de la BCU </a:t>
            </a:r>
            <a:r>
              <a:rPr lang="fr-FR" baseline="0" dirty="0" err="1"/>
              <a:t>Lausnne</a:t>
            </a:r>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2</a:t>
            </a:fld>
            <a:endParaRPr lang="fr-FR"/>
          </a:p>
        </p:txBody>
      </p:sp>
    </p:spTree>
    <p:extLst>
      <p:ext uri="{BB962C8B-B14F-4D97-AF65-F5344CB8AC3E}">
        <p14:creationId xmlns:p14="http://schemas.microsoft.com/office/powerpoint/2010/main" val="155347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ma part je n’effectue aucune distinction d’évaluation des</a:t>
            </a:r>
            <a:r>
              <a:rPr lang="fr-FR" baseline="0" dirty="0"/>
              <a:t> critères que j’observe dans l’acquisition que j’effectue dans le cadre de la documentation vaudoise </a:t>
            </a:r>
          </a:p>
          <a:p>
            <a:r>
              <a:rPr lang="fr-FR" baseline="0" dirty="0"/>
              <a:t>Mon mode d’</a:t>
            </a:r>
            <a:r>
              <a:rPr lang="fr-FR" baseline="0" dirty="0" err="1"/>
              <a:t>acquisiton</a:t>
            </a:r>
            <a:r>
              <a:rPr lang="fr-FR" baseline="0" dirty="0"/>
              <a:t> </a:t>
            </a:r>
          </a:p>
          <a:p>
            <a:r>
              <a:rPr lang="fr-FR" baseline="0" dirty="0"/>
              <a:t>Les choses a l’avantage d’être simplement déclaré – et une fois ce postulat admis – le repérage et la veille en sont grandement facilités même si du point de vue extérieur – les nuances ne sont pas toujours très faciles à saisir –</a:t>
            </a:r>
          </a:p>
          <a:p>
            <a:r>
              <a:rPr lang="fr-FR" baseline="0" dirty="0"/>
              <a:t>Mais pour ma part les critères d’exigences sont</a:t>
            </a:r>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3</a:t>
            </a:fld>
            <a:endParaRPr lang="fr-FR"/>
          </a:p>
        </p:txBody>
      </p:sp>
    </p:spTree>
    <p:extLst>
      <p:ext uri="{BB962C8B-B14F-4D97-AF65-F5344CB8AC3E}">
        <p14:creationId xmlns:p14="http://schemas.microsoft.com/office/powerpoint/2010/main" val="181165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Que doc. imprimés – audio – vidéo – ou numérique se doivent d’apporter une valeur ajoutées à la connaissance du canton que je me charge de documenter.</a:t>
            </a:r>
          </a:p>
          <a:p>
            <a:r>
              <a:rPr lang="fr-FR" baseline="0" dirty="0"/>
              <a:t>Il faut que les éléments apportent un enrichissement à la connaissance du canton – </a:t>
            </a:r>
          </a:p>
          <a:p>
            <a:r>
              <a:rPr lang="fr-FR" baseline="0" dirty="0"/>
              <a:t>Il peut le faire  selon différents axes</a:t>
            </a:r>
          </a:p>
          <a:p>
            <a:r>
              <a:rPr lang="fr-FR" baseline="0" dirty="0"/>
              <a:t>En donnant accès à des documents </a:t>
            </a:r>
            <a:r>
              <a:rPr lang="fr-FR" baseline="0" dirty="0" err="1"/>
              <a:t>originiaux</a:t>
            </a:r>
            <a:r>
              <a:rPr lang="fr-FR" baseline="0" dirty="0"/>
              <a:t> (reproduction de manuscrits, fac-similé, cartes, photographies, témoignages, propositions de réflexions</a:t>
            </a:r>
          </a:p>
          <a:p>
            <a:r>
              <a:rPr lang="fr-FR" baseline="0" dirty="0"/>
              <a:t>Qu’ils apportent une valeur ajoutée à qui s’intéresse aux contours territoriaux, historique, patrimonial, architectural, artistique, associatif, économique ou politique.</a:t>
            </a:r>
            <a:endParaRPr lang="fr-CH"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a:t>Sur</a:t>
            </a:r>
            <a:r>
              <a:rPr lang="fr-FR" baseline="0" dirty="0"/>
              <a:t> les pages web de l’ancien site figurait cette mention</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Collecte de </a:t>
            </a:r>
            <a:r>
              <a:rPr lang="fr-FR" dirty="0"/>
              <a:t>Sites se distinguant par la richesse des informations documentaires – en rapport avec le </a:t>
            </a:r>
            <a:r>
              <a:rPr lang="fr-FR" dirty="0">
                <a:hlinkClick r:id="rId3"/>
              </a:rPr>
              <a:t>canton de Vaud </a:t>
            </a:r>
            <a:r>
              <a:rPr lang="fr-FR" dirty="0"/>
              <a:t>– et par la multiplicité des liens qu’ils contiennent.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a:p>
            <a:r>
              <a:rPr lang="fr-FR" b="1" dirty="0"/>
              <a:t>Sites web</a:t>
            </a:r>
          </a:p>
          <a:p>
            <a:r>
              <a:rPr lang="fr-FR" dirty="0"/>
              <a:t>Les </a:t>
            </a:r>
            <a:r>
              <a:rPr lang="fr-FR" dirty="0">
                <a:hlinkClick r:id="rId3"/>
              </a:rPr>
              <a:t>liens</a:t>
            </a:r>
            <a:r>
              <a:rPr lang="fr-FR" dirty="0"/>
              <a:t> sélectionnés sur </a:t>
            </a:r>
            <a:r>
              <a:rPr lang="fr-FR" b="1" dirty="0"/>
              <a:t>Internet</a:t>
            </a:r>
            <a:r>
              <a:rPr lang="fr-FR" dirty="0"/>
              <a:t> par la documentation vaudoise se distinguent par la richesse de leurs informations documentaires en rapport avec le canton de Vaud, et par la multiplicité des liens qu’ils contiennent.</a:t>
            </a:r>
          </a:p>
          <a:p>
            <a:r>
              <a:rPr lang="fr-FR" dirty="0"/>
              <a:t>Cette </a:t>
            </a:r>
            <a:r>
              <a:rPr lang="fr-FR" dirty="0">
                <a:hlinkClick r:id="rId3"/>
              </a:rPr>
              <a:t>base de données</a:t>
            </a:r>
            <a:r>
              <a:rPr lang="fr-FR" dirty="0"/>
              <a:t> inclut des</a:t>
            </a:r>
          </a:p>
          <a:p>
            <a:r>
              <a:rPr lang="fr-FR" dirty="0"/>
              <a:t>sites web</a:t>
            </a:r>
          </a:p>
          <a:p>
            <a:r>
              <a:rPr lang="fr-FR" dirty="0"/>
              <a:t>blogs</a:t>
            </a:r>
          </a:p>
          <a:p>
            <a:r>
              <a:rPr lang="fr-FR" dirty="0">
                <a:hlinkClick r:id="rId4"/>
              </a:rPr>
              <a:t>bases de données </a:t>
            </a:r>
            <a:endParaRPr lang="fr-FR" dirty="0"/>
          </a:p>
          <a:p>
            <a:r>
              <a:rPr lang="fr-FR" dirty="0"/>
              <a:t>et regroupe plus de </a:t>
            </a:r>
            <a:r>
              <a:rPr lang="fr-FR" dirty="0">
                <a:hlinkClick r:id="rId5"/>
              </a:rPr>
              <a:t>1057</a:t>
            </a:r>
            <a:r>
              <a:rPr lang="fr-FR" dirty="0"/>
              <a:t> unités interrogeables par</a:t>
            </a:r>
          </a:p>
          <a:p>
            <a:pPr lvl="1"/>
            <a:r>
              <a:rPr lang="fr-FR" dirty="0">
                <a:effectLst/>
                <a:hlinkClick r:id="rId5"/>
              </a:rPr>
              <a:t>index</a:t>
            </a:r>
            <a:endParaRPr lang="fr-FR" dirty="0">
              <a:effectLst/>
            </a:endParaRPr>
          </a:p>
          <a:p>
            <a:pPr lvl="1"/>
            <a:r>
              <a:rPr lang="fr-FR" dirty="0">
                <a:effectLst/>
                <a:hlinkClick r:id="rId6"/>
              </a:rPr>
              <a:t>domaines </a:t>
            </a:r>
            <a:endParaRPr lang="fr-FR" dirty="0">
              <a:effectLst/>
            </a:endParaRPr>
          </a:p>
          <a:p>
            <a:pPr lvl="1"/>
            <a:r>
              <a:rPr lang="fr-FR" dirty="0">
                <a:effectLst/>
                <a:hlinkClick r:id="rId3"/>
              </a:rPr>
              <a:t>mots-clés</a:t>
            </a:r>
            <a:endParaRPr lang="fr-FR" dirty="0">
              <a:effectLst/>
            </a:endParaRPr>
          </a:p>
          <a:p>
            <a:r>
              <a:rPr lang="fr-FR" dirty="0"/>
              <a:t>Pour accéder</a:t>
            </a:r>
          </a:p>
          <a:p>
            <a:r>
              <a:rPr lang="fr-FR" dirty="0"/>
              <a:t>aux derniers sites introduits, </a:t>
            </a:r>
          </a:p>
          <a:p>
            <a:pPr lvl="1"/>
            <a:r>
              <a:rPr lang="fr-FR" dirty="0"/>
              <a:t>entrer dans la ligne de recherche : #2020</a:t>
            </a:r>
          </a:p>
          <a:p>
            <a:r>
              <a:rPr lang="fr-FR" dirty="0">
                <a:effectLst/>
              </a:rPr>
              <a:t>à la sélection des sites vaudois archivés par la Bibliothèque nationale </a:t>
            </a:r>
          </a:p>
          <a:p>
            <a:pPr lvl="1"/>
            <a:r>
              <a:rPr lang="fr-FR" dirty="0">
                <a:effectLst/>
              </a:rPr>
              <a:t>cliquer </a:t>
            </a:r>
            <a:r>
              <a:rPr lang="fr-FR" b="1" dirty="0">
                <a:effectLst/>
                <a:hlinkClick r:id="rId7"/>
              </a:rPr>
              <a:t>ici</a:t>
            </a:r>
            <a:endParaRPr lang="fr-FR" dirty="0">
              <a:effectLst/>
            </a:endParaRPr>
          </a:p>
          <a:p>
            <a:r>
              <a:rPr lang="fr-FR" b="1" dirty="0"/>
              <a:t>Archivage des sites web : </a:t>
            </a:r>
            <a:r>
              <a:rPr lang="fr-FR" b="1" dirty="0">
                <a:hlinkClick r:id="rId8"/>
              </a:rPr>
              <a:t>e-</a:t>
            </a:r>
            <a:r>
              <a:rPr lang="fr-FR" b="1" dirty="0" err="1">
                <a:hlinkClick r:id="rId8"/>
              </a:rPr>
              <a:t>Helvetica</a:t>
            </a:r>
            <a:r>
              <a:rPr lang="fr-FR" b="1" dirty="0">
                <a:hlinkClick r:id="rId8"/>
              </a:rPr>
              <a:t> </a:t>
            </a:r>
            <a:r>
              <a:rPr lang="fr-FR" b="1" dirty="0" err="1">
                <a:hlinkClick r:id="rId8"/>
              </a:rPr>
              <a:t>access</a:t>
            </a:r>
            <a:endParaRPr lang="fr-FR" b="1" dirty="0"/>
          </a:p>
          <a:p>
            <a:r>
              <a:rPr lang="fr-FR" dirty="0"/>
              <a:t>Dans le cadre du projet </a:t>
            </a:r>
            <a:r>
              <a:rPr lang="fr-FR" dirty="0">
                <a:hlinkClick r:id="rId9"/>
              </a:rPr>
              <a:t>e-</a:t>
            </a:r>
            <a:r>
              <a:rPr lang="fr-FR" dirty="0" err="1">
                <a:hlinkClick r:id="rId9"/>
              </a:rPr>
              <a:t>Helvetica</a:t>
            </a:r>
            <a:r>
              <a:rPr lang="fr-FR" dirty="0">
                <a:hlinkClick r:id="rId9"/>
              </a:rPr>
              <a:t> – Archives Web Suisse</a:t>
            </a:r>
            <a:r>
              <a:rPr lang="fr-FR" dirty="0"/>
              <a:t> mené par la Bibliothèque nationale suisse auquel  la Bibliothèque cantonale et universitaire – Lausanne  collabore depuis ses débuts, plus de </a:t>
            </a:r>
            <a:r>
              <a:rPr lang="fr-FR" dirty="0">
                <a:hlinkClick r:id="rId10"/>
              </a:rPr>
              <a:t>800 sites internet</a:t>
            </a:r>
            <a:r>
              <a:rPr lang="fr-FR" dirty="0"/>
              <a:t> sont archivés de manière pérenne.</a:t>
            </a:r>
          </a:p>
          <a:p>
            <a:r>
              <a:rPr lang="fr-FR" dirty="0"/>
              <a:t>Dans les locaux du site </a:t>
            </a:r>
            <a:r>
              <a:rPr lang="fr-FR" dirty="0" err="1"/>
              <a:t>Riponne</a:t>
            </a:r>
            <a:r>
              <a:rPr lang="fr-FR" dirty="0"/>
              <a:t>, vous avez accès sur un </a:t>
            </a:r>
            <a:r>
              <a:rPr lang="fr-FR" b="1" dirty="0"/>
              <a:t>poste spécialement dédié</a:t>
            </a:r>
            <a:r>
              <a:rPr lang="fr-FR" dirty="0"/>
              <a:t> à cet usage (car nécessitant l’introduction d’un mot de passe) </a:t>
            </a:r>
            <a:r>
              <a:rPr lang="fr-FR" b="1" dirty="0"/>
              <a:t>à la totalité </a:t>
            </a:r>
            <a:r>
              <a:rPr lang="fr-FR" dirty="0"/>
              <a:t>des </a:t>
            </a:r>
            <a:r>
              <a:rPr lang="fr-FR" dirty="0">
                <a:hlinkClick r:id="rId11"/>
              </a:rPr>
              <a:t>ressources numériques</a:t>
            </a:r>
            <a:r>
              <a:rPr lang="fr-FR" dirty="0"/>
              <a:t> archivées (sites web – livres – thèses – revues – normes ) par la  Bibliothèque nationale.</a:t>
            </a:r>
          </a:p>
          <a:p>
            <a:r>
              <a:rPr lang="fr-FR" dirty="0"/>
              <a:t>Pour toutes les consultations,  s’adresser au </a:t>
            </a:r>
            <a:r>
              <a:rPr lang="fr-FR" dirty="0">
                <a:hlinkClick r:id="rId12"/>
              </a:rPr>
              <a:t>Service des renseignements et de l’accueil</a:t>
            </a:r>
            <a:r>
              <a:rPr lang="fr-FR" dirty="0"/>
              <a:t>.</a:t>
            </a:r>
          </a:p>
          <a:p>
            <a:r>
              <a:rPr lang="fr-FR" dirty="0"/>
              <a:t>Un site web d’intérêt documentaire intéressant le canton de Vaud ne figure pas dans notre sélection ? </a:t>
            </a:r>
            <a:r>
              <a:rPr lang="fr-FR" dirty="0">
                <a:hlinkClick r:id="rId13"/>
              </a:rPr>
              <a:t>Faites-le nous savoir</a:t>
            </a:r>
            <a:r>
              <a:rPr lang="fr-FR" dirty="0"/>
              <a:t>.</a:t>
            </a:r>
          </a:p>
          <a:p>
            <a:r>
              <a:rPr lang="fr-FR" dirty="0">
                <a:hlinkClick r:id="rId14"/>
              </a:rPr>
              <a:t>FAQ</a:t>
            </a:r>
            <a:r>
              <a:rPr lang="fr-FR" dirty="0"/>
              <a:t> sur l’archivage des sites web</a:t>
            </a:r>
          </a:p>
          <a:p>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4</a:t>
            </a:fld>
            <a:endParaRPr lang="fr-FR"/>
          </a:p>
        </p:txBody>
      </p:sp>
    </p:spTree>
    <p:extLst>
      <p:ext uri="{BB962C8B-B14F-4D97-AF65-F5344CB8AC3E}">
        <p14:creationId xmlns:p14="http://schemas.microsoft.com/office/powerpoint/2010/main" val="76461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a:t>Si l’énoncé des critères de veille est clair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a:solidFill>
                  <a:srgbClr val="A20131"/>
                </a:solidFill>
              </a:rPr>
              <a:t>Le travail de</a:t>
            </a:r>
            <a:r>
              <a:rPr lang="fr-FR" sz="1200" baseline="0" dirty="0">
                <a:solidFill>
                  <a:srgbClr val="A20131"/>
                </a:solidFill>
              </a:rPr>
              <a:t> veille s’inscrit naturellement dans toutes les étapes de mon travail de documentation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a:solidFill>
                <a:srgbClr val="A2013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dirty="0">
                <a:solidFill>
                  <a:srgbClr val="A20131"/>
                </a:solidFill>
              </a:rPr>
              <a:t>Que cela soit lors de la veille pour procéder à la demande d’achats de documents –imprimés – sonores – vidéos _ si dans mes investigations je rencontre des sites web offrant des points de vue de nature à enrichir les connaissance sur l’histoire et la vie (dans tous les domaines – à toutes les époques) je l’inscris automatiquement dans la plateforme dédiée à ce travail avec un code permettant de le retrouver </a:t>
            </a:r>
            <a:r>
              <a:rPr lang="fr-FR" sz="1200" baseline="0" dirty="0" err="1">
                <a:solidFill>
                  <a:srgbClr val="A20131"/>
                </a:solidFill>
              </a:rPr>
              <a:t>facillement</a:t>
            </a:r>
            <a:endParaRPr lang="fr-FR" sz="1200" baseline="0" dirty="0">
              <a:solidFill>
                <a:srgbClr val="A2013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a:solidFill>
                <a:srgbClr val="A2013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dirty="0">
                <a:solidFill>
                  <a:srgbClr val="A20131"/>
                </a:solidFill>
              </a:rPr>
              <a:t>Les envois de sites à archiver ne s’effectuent pas plus d’une fois par an, les mois peuvent s’</a:t>
            </a:r>
            <a:r>
              <a:rPr lang="fr-FR" sz="1200" baseline="0" dirty="0" err="1">
                <a:solidFill>
                  <a:srgbClr val="A20131"/>
                </a:solidFill>
              </a:rPr>
              <a:t>égréner</a:t>
            </a:r>
            <a:r>
              <a:rPr lang="fr-FR" sz="1200" baseline="0" dirty="0">
                <a:solidFill>
                  <a:srgbClr val="A20131"/>
                </a:solidFill>
              </a:rPr>
              <a:t>  - j’accumule très naturellement un nombre de sites dans lesquels je puiserais pour cette tâche d’archivage pérenne.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a:solidFill>
                <a:srgbClr val="A2013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dirty="0">
                <a:solidFill>
                  <a:srgbClr val="A20131"/>
                </a:solidFill>
              </a:rPr>
              <a:t>Le travail exigé par la tenue d’autorités dans les domaines de l’indexation des documents,</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dirty="0">
                <a:solidFill>
                  <a:srgbClr val="A20131"/>
                </a:solidFill>
              </a:rPr>
              <a:t>Je profite également de ces différents travaux, pour si jugés intéressant y dénicher des sites valant d’être archivé.</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a:solidFill>
                <a:srgbClr val="A2013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dirty="0">
                <a:solidFill>
                  <a:srgbClr val="A20131"/>
                </a:solidFill>
              </a:rPr>
              <a:t>Je compte également sur tout un chacun dès lors qu’il souhaiterait voir un site être archiver pour procéder à l’examen de ce site – et si ce </a:t>
            </a:r>
            <a:r>
              <a:rPr lang="fr-FR" sz="1200" baseline="0" dirty="0" err="1">
                <a:solidFill>
                  <a:srgbClr val="A20131"/>
                </a:solidFill>
              </a:rPr>
              <a:t>derner</a:t>
            </a:r>
            <a:r>
              <a:rPr lang="fr-FR" sz="1200" baseline="0" dirty="0">
                <a:solidFill>
                  <a:srgbClr val="A20131"/>
                </a:solidFill>
              </a:rPr>
              <a:t> remplit les </a:t>
            </a:r>
            <a:r>
              <a:rPr lang="fr-FR" sz="1200" baseline="0" dirty="0" err="1">
                <a:solidFill>
                  <a:srgbClr val="A20131"/>
                </a:solidFill>
              </a:rPr>
              <a:t>exigenses</a:t>
            </a:r>
            <a:r>
              <a:rPr lang="fr-FR" sz="1200" baseline="0" dirty="0">
                <a:solidFill>
                  <a:srgbClr val="A20131"/>
                </a:solidFill>
              </a:rPr>
              <a:t> l’annoncer aux services plotés par Barbara </a:t>
            </a:r>
            <a:r>
              <a:rPr lang="fr-FR" sz="1200" baseline="0" dirty="0" err="1">
                <a:solidFill>
                  <a:srgbClr val="A20131"/>
                </a:solidFill>
              </a:rPr>
              <a:t>Signori</a:t>
            </a:r>
            <a:r>
              <a:rPr lang="fr-FR" sz="1200" baseline="0" dirty="0">
                <a:solidFill>
                  <a:srgbClr val="A20131"/>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aseline="0" dirty="0">
                <a:solidFill>
                  <a:srgbClr val="A20131"/>
                </a:solidFill>
              </a:rPr>
              <a:t>Idem pour les collectivités territoriales, le canton de Vaud ayant vécu un nombre de fusions important – il me revient de faire enregistrer les communes préexistante puis la nouvelle entité dès lors que l’information m’est parvenue.</a:t>
            </a:r>
            <a:endParaRPr lang="fr-FR" sz="1400" dirty="0">
              <a:solidFill>
                <a:srgbClr val="A20131"/>
              </a:solidFill>
            </a:endParaRPr>
          </a:p>
          <a:p>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5</a:t>
            </a:fld>
            <a:endParaRPr lang="fr-FR"/>
          </a:p>
        </p:txBody>
      </p:sp>
    </p:spTree>
    <p:extLst>
      <p:ext uri="{BB962C8B-B14F-4D97-AF65-F5344CB8AC3E}">
        <p14:creationId xmlns:p14="http://schemas.microsoft.com/office/powerpoint/2010/main" val="242383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Interface de travail et d’accès permettant le suivi du repérage à l’envoi des sites pour être archivés</a:t>
            </a:r>
          </a:p>
          <a:p>
            <a:r>
              <a:rPr lang="fr-FR" dirty="0"/>
              <a:t>Puis une fois les différend</a:t>
            </a:r>
            <a:r>
              <a:rPr lang="fr-FR" baseline="0" dirty="0"/>
              <a:t>s retours</a:t>
            </a:r>
          </a:p>
          <a:p>
            <a:endParaRPr lang="fr-FR" baseline="0" dirty="0"/>
          </a:p>
          <a:p>
            <a:r>
              <a:rPr lang="fr-FR" baseline="0" dirty="0"/>
              <a:t>Et l’archivage entériné l’inscription de celle-ci visible de tout un chacun.</a:t>
            </a:r>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6</a:t>
            </a:fld>
            <a:endParaRPr lang="fr-FR"/>
          </a:p>
        </p:txBody>
      </p:sp>
    </p:spTree>
    <p:extLst>
      <p:ext uri="{BB962C8B-B14F-4D97-AF65-F5344CB8AC3E}">
        <p14:creationId xmlns:p14="http://schemas.microsoft.com/office/powerpoint/2010/main" val="115626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Nécessité d’avoir </a:t>
            </a:r>
          </a:p>
          <a:p>
            <a:pPr marL="342900" indent="-342900">
              <a:buFont typeface="Arial" panose="020B0604020202020204" pitchFamily="34" charset="0"/>
              <a:buChar char="•"/>
            </a:pPr>
            <a:r>
              <a:rPr lang="fr-FR" dirty="0"/>
              <a:t>un cadre pour effectuer le suivi du travail inscrivant les</a:t>
            </a:r>
          </a:p>
          <a:p>
            <a:pPr marL="342900" indent="-342900">
              <a:buFont typeface="Arial" panose="020B0604020202020204" pitchFamily="34" charset="0"/>
              <a:buChar char="•"/>
            </a:pPr>
            <a:r>
              <a:rPr lang="fr-FR" dirty="0"/>
              <a:t>Nouveaux</a:t>
            </a:r>
            <a:r>
              <a:rPr lang="fr-FR" baseline="0" dirty="0"/>
              <a:t> sites saisis</a:t>
            </a:r>
          </a:p>
          <a:p>
            <a:pPr marL="342900" indent="-342900">
              <a:buFont typeface="Arial" panose="020B0604020202020204" pitchFamily="34" charset="0"/>
              <a:buChar char="•"/>
            </a:pPr>
            <a:r>
              <a:rPr lang="fr-FR" baseline="0" dirty="0"/>
              <a:t>La sélection à transmettre aux équipes chargées du catalogage des sites sur plateforme de la BN</a:t>
            </a:r>
          </a:p>
          <a:p>
            <a:pPr marL="342900" indent="-342900">
              <a:buFont typeface="Arial" panose="020B0604020202020204" pitchFamily="34" charset="0"/>
              <a:buChar char="•"/>
            </a:pPr>
            <a:r>
              <a:rPr lang="fr-FR" baseline="0" dirty="0"/>
              <a:t>L’inscription de l’historique de l’archivage, une fois ce dernier archivé pérenne par la BN</a:t>
            </a:r>
          </a:p>
          <a:p>
            <a:pPr marL="342900" indent="-342900">
              <a:buFont typeface="Arial" panose="020B0604020202020204" pitchFamily="34" charset="0"/>
              <a:buChar char="•"/>
            </a:pPr>
            <a:endParaRPr lang="fr-FR" baseline="0" dirty="0"/>
          </a:p>
          <a:p>
            <a:pPr marL="342900" indent="-342900">
              <a:buFont typeface="Arial" panose="020B0604020202020204" pitchFamily="34" charset="0"/>
              <a:buChar char="•"/>
            </a:pPr>
            <a:r>
              <a:rPr lang="fr-FR" baseline="0" dirty="0"/>
              <a:t>Nécessité d’avoir une interface publique permettant aux différents publics de découvrir non seulement le travail de repérage mais également les indications d’archivage pérenne </a:t>
            </a:r>
          </a:p>
          <a:p>
            <a:pPr marL="342900" indent="-342900">
              <a:buFont typeface="Arial" panose="020B0604020202020204" pitchFamily="34" charset="0"/>
              <a:buChar char="•"/>
            </a:pPr>
            <a:endParaRPr lang="fr-FR" b="1" baseline="0" dirty="0">
              <a:effectLst/>
            </a:endParaRPr>
          </a:p>
          <a:p>
            <a:pPr marL="342900" indent="-342900">
              <a:buFont typeface="Arial" panose="020B0604020202020204" pitchFamily="34" charset="0"/>
              <a:buChar char="•"/>
            </a:pPr>
            <a:r>
              <a:rPr lang="fr-FR" b="1" dirty="0">
                <a:effectLst/>
              </a:rPr>
              <a:t>Humanités numériques : une nouvelle formation continue UNIL-EPFL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b="1" dirty="0">
                <a:effectLst/>
              </a:rPr>
              <a:t>Interface</a:t>
            </a:r>
            <a:r>
              <a:rPr lang="fr-FR" b="1" baseline="0" dirty="0">
                <a:effectLst/>
              </a:rPr>
              <a:t> https://nb-helveticat.primo.exlibrisgroup.com/discovery/search?query=any,contains,xwas%20vd&amp;tab=LibraryCatalog&amp;search_scope=MyInstitution&amp;vid=41SNL_51_INST:helveticat&amp;offset=0</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b="1" baseline="0" dirty="0">
              <a:effectLst/>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b="1" dirty="0">
                <a:effectLst/>
              </a:rPr>
              <a:t>https://db-prod-bcul.unil.ch/dbbcu/docvd/lec_rub.php?Type=1</a:t>
            </a:r>
          </a:p>
          <a:p>
            <a:pPr marL="342900" indent="-342900">
              <a:buFont typeface="Arial" panose="020B0604020202020204" pitchFamily="34" charset="0"/>
              <a:buChar char="•"/>
            </a:pPr>
            <a:endParaRPr lang="fr-FR" dirty="0"/>
          </a:p>
          <a:p>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7</a:t>
            </a:fld>
            <a:endParaRPr lang="fr-FR"/>
          </a:p>
        </p:txBody>
      </p:sp>
    </p:spTree>
    <p:extLst>
      <p:ext uri="{BB962C8B-B14F-4D97-AF65-F5344CB8AC3E}">
        <p14:creationId xmlns:p14="http://schemas.microsoft.com/office/powerpoint/2010/main" val="316190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a:t>Le seul point faible qui m’a souvent été relayé et encore très récemment par vous Fabienne Chatelan – le fait que l’interface donnant accès à la plateforme numérique E-</a:t>
            </a:r>
            <a:r>
              <a:rPr lang="fr-FR" baseline="0" dirty="0" err="1"/>
              <a:t>helvetica</a:t>
            </a:r>
            <a:r>
              <a:rPr lang="fr-FR" baseline="0" dirty="0"/>
              <a:t> </a:t>
            </a:r>
            <a:r>
              <a:rPr lang="fr-FR" baseline="0" dirty="0" err="1"/>
              <a:t>access</a:t>
            </a:r>
            <a:r>
              <a:rPr lang="fr-FR" baseline="0" dirty="0"/>
              <a:t> soit verrouillée par un mot de passe </a:t>
            </a:r>
          </a:p>
          <a:p>
            <a:pPr marL="171450" indent="-171450">
              <a:buFontTx/>
              <a:buChar char="-"/>
            </a:pPr>
            <a:r>
              <a:rPr lang="fr-FR" baseline="0" dirty="0"/>
              <a:t>Détenu par le seul correspondant local est une faiblesse</a:t>
            </a:r>
          </a:p>
          <a:p>
            <a:pPr marL="171450" indent="-171450">
              <a:buFontTx/>
              <a:buChar char="-"/>
            </a:pPr>
            <a:endParaRPr lang="fr-FR" baseline="0" dirty="0"/>
          </a:p>
          <a:p>
            <a:pPr marL="171450" indent="-171450">
              <a:buFontTx/>
              <a:buChar char="-"/>
            </a:pPr>
            <a:r>
              <a:rPr lang="fr-FR" baseline="0" dirty="0"/>
              <a:t>Les équipes chargées d’offrir le matériel informatique n’ont pas réussi jusqu’ici à implémenter </a:t>
            </a:r>
            <a:r>
              <a:rPr lang="fr-FR" baseline="0" dirty="0" err="1"/>
              <a:t>SiteKiosk</a:t>
            </a:r>
            <a:r>
              <a:rPr lang="fr-FR" baseline="0" dirty="0"/>
              <a:t> de manière performante. Obligeant ma présence pour entrer </a:t>
            </a:r>
            <a:r>
              <a:rPr lang="fr-FR" baseline="0" dirty="0" err="1"/>
              <a:t>le-dit</a:t>
            </a:r>
            <a:r>
              <a:rPr lang="fr-FR" baseline="0" dirty="0"/>
              <a:t> mot de passe alors que sur mes sessions jamais il ne se déconnecte . </a:t>
            </a:r>
          </a:p>
          <a:p>
            <a:pPr marL="171450" indent="-171450">
              <a:buFontTx/>
              <a:buChar char="-"/>
            </a:pPr>
            <a:r>
              <a:rPr lang="fr-FR" baseline="0" dirty="0"/>
              <a:t>On va en reparler très </a:t>
            </a:r>
            <a:r>
              <a:rPr lang="fr-FR" baseline="0" dirty="0" err="1"/>
              <a:t>certainment</a:t>
            </a:r>
            <a:r>
              <a:rPr lang="fr-FR" baseline="0" dirty="0"/>
              <a:t> et si pas tout de suite prochainement évoquer le sujet – </a:t>
            </a:r>
          </a:p>
          <a:p>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8</a:t>
            </a:fld>
            <a:endParaRPr lang="fr-FR"/>
          </a:p>
        </p:txBody>
      </p:sp>
    </p:spTree>
    <p:extLst>
      <p:ext uri="{BB962C8B-B14F-4D97-AF65-F5344CB8AC3E}">
        <p14:creationId xmlns:p14="http://schemas.microsoft.com/office/powerpoint/2010/main" val="410081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a:t>Pour ma part je vous remercie de l’attention que vous m’avez accordée et profite de vous signaler que dans quelques heures s’achève la partie de ma vie professionnelle raison pour laquelle je saisis ^’opportunité qui m’est donnée de vous remercier à nouveau tous en particulier ceux avec qui j’ai pu travailler sur telle ou telle </a:t>
            </a:r>
            <a:r>
              <a:rPr lang="fr-FR" baseline="0" dirty="0" err="1"/>
              <a:t>probématique</a:t>
            </a:r>
            <a:r>
              <a:rPr lang="fr-FR" baseline="0" dirty="0"/>
              <a:t> </a:t>
            </a:r>
          </a:p>
          <a:p>
            <a:pPr marL="171450" indent="-171450">
              <a:buFontTx/>
              <a:buChar char="-"/>
            </a:pPr>
            <a:r>
              <a:rPr lang="fr-FR" baseline="0" dirty="0"/>
              <a:t>Et vous annoncer que c’est Myriam Jouhar qui reprendra dès lundi la responsabilité de ce secteur qui m’a vraiment enrichi d’une connaissance que je jugerai pour ma part inestimable.</a:t>
            </a:r>
          </a:p>
          <a:p>
            <a:pPr marL="171450" indent="-171450">
              <a:buFontTx/>
              <a:buChar char="-"/>
            </a:pPr>
            <a:r>
              <a:rPr lang="fr-FR" baseline="0" dirty="0"/>
              <a:t>Merci </a:t>
            </a:r>
            <a:r>
              <a:rPr lang="fr-FR" baseline="0"/>
              <a:t>à toutes ET TOUS</a:t>
            </a:r>
            <a:endParaRPr lang="fr-CH" dirty="0"/>
          </a:p>
          <a:p>
            <a:endParaRPr lang="fr-CH" dirty="0"/>
          </a:p>
        </p:txBody>
      </p:sp>
      <p:sp>
        <p:nvSpPr>
          <p:cNvPr id="4" name="Espace réservé du numéro de diapositive 3"/>
          <p:cNvSpPr>
            <a:spLocks noGrp="1"/>
          </p:cNvSpPr>
          <p:nvPr>
            <p:ph type="sldNum" sz="quarter" idx="10"/>
          </p:nvPr>
        </p:nvSpPr>
        <p:spPr/>
        <p:txBody>
          <a:bodyPr/>
          <a:lstStyle/>
          <a:p>
            <a:fld id="{3174561E-59A5-0B45-9BA4-4B80665873DE}" type="slidenum">
              <a:rPr lang="fr-FR" smtClean="0"/>
              <a:pPr/>
              <a:t>9</a:t>
            </a:fld>
            <a:endParaRPr lang="fr-FR"/>
          </a:p>
        </p:txBody>
      </p:sp>
    </p:spTree>
    <p:extLst>
      <p:ext uri="{BB962C8B-B14F-4D97-AF65-F5344CB8AC3E}">
        <p14:creationId xmlns:p14="http://schemas.microsoft.com/office/powerpoint/2010/main" val="15948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début">
    <p:spTree>
      <p:nvGrpSpPr>
        <p:cNvPr id="1" name=""/>
        <p:cNvGrpSpPr/>
        <p:nvPr/>
      </p:nvGrpSpPr>
      <p:grpSpPr>
        <a:xfrm>
          <a:off x="0" y="0"/>
          <a:ext cx="0" cy="0"/>
          <a:chOff x="0" y="0"/>
          <a:chExt cx="0" cy="0"/>
        </a:xfrm>
      </p:grpSpPr>
      <p:pic>
        <p:nvPicPr>
          <p:cNvPr id="4" name="Picture 8" descr="BCU powerpoint modele couverture"/>
          <p:cNvPicPr>
            <a:picLocks noChangeAspect="1" noChangeArrowheads="1"/>
          </p:cNvPicPr>
          <p:nvPr/>
        </p:nvPicPr>
        <p:blipFill>
          <a:blip r:embed="rId2"/>
          <a:srcRect/>
          <a:stretch>
            <a:fillRect/>
          </a:stretch>
        </p:blipFill>
        <p:spPr bwMode="auto">
          <a:xfrm>
            <a:off x="0" y="0"/>
            <a:ext cx="9144000" cy="1938338"/>
          </a:xfrm>
          <a:prstGeom prst="rect">
            <a:avLst/>
          </a:prstGeom>
          <a:noFill/>
          <a:ln w="9525">
            <a:noFill/>
            <a:miter lim="800000"/>
            <a:headEnd/>
            <a:tailEnd/>
          </a:ln>
        </p:spPr>
      </p:pic>
      <p:pic>
        <p:nvPicPr>
          <p:cNvPr id="5" name="Picture 12" descr="vd_gris"/>
          <p:cNvPicPr>
            <a:picLocks noChangeAspect="1" noChangeArrowheads="1"/>
          </p:cNvPicPr>
          <p:nvPr/>
        </p:nvPicPr>
        <p:blipFill>
          <a:blip r:embed="rId3"/>
          <a:srcRect/>
          <a:stretch>
            <a:fillRect/>
          </a:stretch>
        </p:blipFill>
        <p:spPr bwMode="auto">
          <a:xfrm>
            <a:off x="8636000" y="5526088"/>
            <a:ext cx="508000" cy="1331912"/>
          </a:xfrm>
          <a:prstGeom prst="rect">
            <a:avLst/>
          </a:prstGeom>
          <a:noFill/>
          <a:ln w="9525">
            <a:noFill/>
            <a:miter lim="800000"/>
            <a:headEnd/>
            <a:tailEnd/>
          </a:ln>
        </p:spPr>
      </p:pic>
      <p:sp>
        <p:nvSpPr>
          <p:cNvPr id="2" name="Titre 1"/>
          <p:cNvSpPr>
            <a:spLocks noGrp="1"/>
          </p:cNvSpPr>
          <p:nvPr>
            <p:ph type="title" hasCustomPrompt="1"/>
          </p:nvPr>
        </p:nvSpPr>
        <p:spPr>
          <a:xfrm>
            <a:off x="828000" y="2340000"/>
            <a:ext cx="8028000" cy="1260000"/>
          </a:xfrm>
        </p:spPr>
        <p:txBody>
          <a:bodyPr/>
          <a:lstStyle>
            <a:lvl1pPr>
              <a:defRPr>
                <a:solidFill>
                  <a:srgbClr val="A20131"/>
                </a:solidFill>
              </a:defRPr>
            </a:lvl1pPr>
          </a:lstStyle>
          <a:p>
            <a:r>
              <a:rPr lang="fr-CH" dirty="0"/>
              <a:t>Cliquez et ajoutez un titre</a:t>
            </a:r>
            <a:br>
              <a:rPr lang="fr-CH" dirty="0"/>
            </a:br>
            <a:r>
              <a:rPr lang="fr-CH" dirty="0"/>
              <a:t>(verdana 32, gras)</a:t>
            </a:r>
            <a:endParaRPr lang="fr-FR" dirty="0"/>
          </a:p>
        </p:txBody>
      </p:sp>
      <p:sp>
        <p:nvSpPr>
          <p:cNvPr id="6" name="Espace réservé du texte 5"/>
          <p:cNvSpPr>
            <a:spLocks noGrp="1"/>
          </p:cNvSpPr>
          <p:nvPr>
            <p:ph type="body" sz="quarter" idx="10" hasCustomPrompt="1"/>
          </p:nvPr>
        </p:nvSpPr>
        <p:spPr>
          <a:xfrm>
            <a:off x="864000" y="3780000"/>
            <a:ext cx="7993062" cy="1620000"/>
          </a:xfrm>
        </p:spPr>
        <p:txBody>
          <a:bodyPr/>
          <a:lstStyle>
            <a:lvl1pPr>
              <a:lnSpc>
                <a:spcPts val="2400"/>
              </a:lnSpc>
              <a:defRPr sz="1800" baseline="0"/>
            </a:lvl1pPr>
          </a:lstStyle>
          <a:p>
            <a:pPr lvl="0"/>
            <a:r>
              <a:rPr lang="fr-FR" dirty="0"/>
              <a:t>Cliquez et ajoutez un sous-titre (</a:t>
            </a:r>
            <a:r>
              <a:rPr lang="fr-FR" dirty="0" err="1"/>
              <a:t>verdana</a:t>
            </a:r>
            <a:r>
              <a:rPr lang="fr-FR" dirty="0"/>
              <a:t> 18, inter 24, esp 12)</a:t>
            </a:r>
          </a:p>
        </p:txBody>
      </p:sp>
      <p:sp>
        <p:nvSpPr>
          <p:cNvPr id="15" name="Espace réservé du texte 14"/>
          <p:cNvSpPr>
            <a:spLocks noGrp="1"/>
          </p:cNvSpPr>
          <p:nvPr>
            <p:ph type="body" sz="quarter" idx="11" hasCustomPrompt="1"/>
          </p:nvPr>
        </p:nvSpPr>
        <p:spPr>
          <a:xfrm>
            <a:off x="864000" y="6624000"/>
            <a:ext cx="2880000" cy="180000"/>
          </a:xfrm>
        </p:spPr>
        <p:txBody>
          <a:bodyPr anchor="b" anchorCtr="0"/>
          <a:lstStyle>
            <a:lvl1pPr algn="l">
              <a:lnSpc>
                <a:spcPct val="100000"/>
              </a:lnSpc>
              <a:spcBef>
                <a:spcPts val="0"/>
              </a:spcBef>
              <a:defRPr sz="900">
                <a:solidFill>
                  <a:srgbClr val="A20131"/>
                </a:solidFill>
              </a:defRPr>
            </a:lvl1pPr>
          </a:lstStyle>
          <a:p>
            <a:pPr lvl="0"/>
            <a:r>
              <a:rPr lang="fr-CH" dirty="0"/>
              <a:t>Cliquez et ajoutez la date (verdana 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et liste à puc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8000" y="540000"/>
            <a:ext cx="8028000" cy="1260000"/>
          </a:xfrm>
        </p:spPr>
        <p:txBody>
          <a:bodyPr/>
          <a:lstStyle/>
          <a:p>
            <a:r>
              <a:rPr lang="fr-CH" dirty="0"/>
              <a:t>Ajoutez un texte</a:t>
            </a:r>
            <a:endParaRPr lang="fr-FR" dirty="0"/>
          </a:p>
        </p:txBody>
      </p:sp>
      <p:sp>
        <p:nvSpPr>
          <p:cNvPr id="3" name="Espace réservé du pied de page 2"/>
          <p:cNvSpPr>
            <a:spLocks noGrp="1"/>
          </p:cNvSpPr>
          <p:nvPr>
            <p:ph type="ftr" sz="quarter" idx="10"/>
          </p:nvPr>
        </p:nvSpPr>
        <p:spPr/>
        <p:txBody>
          <a:bodyPr/>
          <a:lstStyle/>
          <a:p>
            <a:r>
              <a:rPr lang="fr-FR"/>
              <a:t>© Bibliothèque cantonale et universitaire – Lausanne</a:t>
            </a:r>
            <a:endParaRPr lang="fr-FR" dirty="0"/>
          </a:p>
        </p:txBody>
      </p:sp>
      <p:sp>
        <p:nvSpPr>
          <p:cNvPr id="4" name="Espace réservé du numéro de diapositive 3"/>
          <p:cNvSpPr>
            <a:spLocks noGrp="1"/>
          </p:cNvSpPr>
          <p:nvPr>
            <p:ph type="sldNum" sz="quarter" idx="11"/>
          </p:nvPr>
        </p:nvSpPr>
        <p:spPr/>
        <p:txBody>
          <a:bodyPr/>
          <a:lstStyle/>
          <a:p>
            <a:fld id="{BF778B7A-D568-974F-A387-3E3B16447FB8}" type="slidenum">
              <a:rPr lang="fr-FR" smtClean="0"/>
              <a:pPr/>
              <a:t>‹N°›</a:t>
            </a:fld>
            <a:endParaRPr lang="fr-FR" dirty="0"/>
          </a:p>
        </p:txBody>
      </p:sp>
      <p:sp>
        <p:nvSpPr>
          <p:cNvPr id="7" name="Espace réservé du texte 6"/>
          <p:cNvSpPr>
            <a:spLocks noGrp="1"/>
          </p:cNvSpPr>
          <p:nvPr>
            <p:ph type="body" sz="quarter" idx="12" hasCustomPrompt="1"/>
          </p:nvPr>
        </p:nvSpPr>
        <p:spPr>
          <a:xfrm>
            <a:off x="828000" y="2088000"/>
            <a:ext cx="8010000" cy="4320000"/>
          </a:xfrm>
        </p:spPr>
        <p:txBody>
          <a:bodyPr/>
          <a:lstStyle>
            <a:lvl1pPr>
              <a:lnSpc>
                <a:spcPct val="100000"/>
              </a:lnSpc>
              <a:spcBef>
                <a:spcPts val="0"/>
              </a:spcBef>
              <a:spcAft>
                <a:spcPts val="900"/>
              </a:spcAft>
              <a:defRPr/>
            </a:lvl1pPr>
            <a:lvl2pPr>
              <a:lnSpc>
                <a:spcPts val="3200"/>
              </a:lnSpc>
              <a:spcBef>
                <a:spcPts val="0"/>
              </a:spcBef>
              <a:defRPr/>
            </a:lvl2pPr>
            <a:lvl3pPr marL="900000" indent="-144000">
              <a:lnSpc>
                <a:spcPts val="2400"/>
              </a:lnSpc>
              <a:spcBef>
                <a:spcPts val="300"/>
              </a:spcBef>
              <a:defRPr baseline="0"/>
            </a:lvl3pPr>
            <a:lvl4pPr marL="1440000" indent="-144000">
              <a:spcBef>
                <a:spcPts val="600"/>
              </a:spcBef>
              <a:defRPr/>
            </a:lvl4pPr>
          </a:lstStyle>
          <a:p>
            <a:pPr lvl="0"/>
            <a:r>
              <a:rPr lang="fr-CH" dirty="0"/>
              <a:t>Insérez texte (verdana 21, inter simple, espace 9pt)</a:t>
            </a:r>
          </a:p>
          <a:p>
            <a:pPr lvl="1"/>
            <a:r>
              <a:rPr lang="fr-CH" dirty="0"/>
              <a:t>Deuxième niveau (verdana 18, inter 32pt, espace 0pt)</a:t>
            </a:r>
          </a:p>
          <a:p>
            <a:pPr lvl="2"/>
            <a:r>
              <a:rPr lang="fr-CH" dirty="0"/>
              <a:t>Troisième niveau (verdana 14, inter 24pt, espace 3pt)</a:t>
            </a:r>
          </a:p>
          <a:p>
            <a:pPr lvl="3"/>
            <a:r>
              <a:rPr lang="fr-CH" dirty="0"/>
              <a:t>Quatrième niveau (verdana 12, inter 16pt, espace 6pt)</a:t>
            </a:r>
          </a:p>
        </p:txBody>
      </p:sp>
    </p:spTree>
    <p:extLst>
      <p:ext uri="{BB962C8B-B14F-4D97-AF65-F5344CB8AC3E}">
        <p14:creationId xmlns:p14="http://schemas.microsoft.com/office/powerpoint/2010/main" val="3888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nde image panoramiqu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8000" y="540000"/>
            <a:ext cx="8028000" cy="1260000"/>
          </a:xfrm>
        </p:spPr>
        <p:txBody>
          <a:bodyPr/>
          <a:lstStyle/>
          <a:p>
            <a:r>
              <a:rPr lang="fr-CH" dirty="0"/>
              <a:t>Ajoutez un texte</a:t>
            </a:r>
            <a:endParaRPr lang="fr-FR" dirty="0"/>
          </a:p>
        </p:txBody>
      </p:sp>
      <p:sp>
        <p:nvSpPr>
          <p:cNvPr id="4" name="Espace réservé du pied de page 3"/>
          <p:cNvSpPr>
            <a:spLocks noGrp="1"/>
          </p:cNvSpPr>
          <p:nvPr>
            <p:ph type="ftr" sz="quarter" idx="11"/>
          </p:nvPr>
        </p:nvSpPr>
        <p:spPr/>
        <p:txBody>
          <a:bodyPr/>
          <a:lstStyle/>
          <a:p>
            <a:r>
              <a:rPr lang="fr-FR"/>
              <a:t>© Bibliothèque cantonale et universitaire – Lausanne</a:t>
            </a:r>
            <a:endParaRPr lang="fr-FR" dirty="0"/>
          </a:p>
        </p:txBody>
      </p:sp>
      <p:sp>
        <p:nvSpPr>
          <p:cNvPr id="5" name="Espace réservé du numéro de diapositive 4"/>
          <p:cNvSpPr>
            <a:spLocks noGrp="1"/>
          </p:cNvSpPr>
          <p:nvPr>
            <p:ph type="sldNum" sz="quarter" idx="12"/>
          </p:nvPr>
        </p:nvSpPr>
        <p:spPr/>
        <p:txBody>
          <a:bodyPr/>
          <a:lstStyle/>
          <a:p>
            <a:fld id="{BF778B7A-D568-974F-A387-3E3B16447FB8}" type="slidenum">
              <a:rPr lang="fr-FR" smtClean="0"/>
              <a:pPr/>
              <a:t>‹N°›</a:t>
            </a:fld>
            <a:endParaRPr lang="fr-FR" dirty="0"/>
          </a:p>
        </p:txBody>
      </p:sp>
      <p:sp>
        <p:nvSpPr>
          <p:cNvPr id="8" name="Espace réservé pour une image  7"/>
          <p:cNvSpPr>
            <a:spLocks noGrp="1"/>
          </p:cNvSpPr>
          <p:nvPr>
            <p:ph type="pic" sz="quarter" idx="13"/>
          </p:nvPr>
        </p:nvSpPr>
        <p:spPr>
          <a:xfrm>
            <a:off x="1" y="2087999"/>
            <a:ext cx="9162000" cy="4500000"/>
          </a:xfrm>
        </p:spPr>
        <p:txBody>
          <a:bodyPr/>
          <a:lstStyle/>
          <a:p>
            <a:r>
              <a:rPr lang="fr-FR"/>
              <a:t>Cliquez sur l'icône pour ajouter une image</a:t>
            </a:r>
            <a:endParaRPr lang="fr-FR" dirty="0"/>
          </a:p>
        </p:txBody>
      </p:sp>
      <p:sp>
        <p:nvSpPr>
          <p:cNvPr id="10" name="Espace réservé du texte 9"/>
          <p:cNvSpPr>
            <a:spLocks noGrp="1"/>
          </p:cNvSpPr>
          <p:nvPr>
            <p:ph type="body" sz="quarter" idx="14" hasCustomPrompt="1"/>
          </p:nvPr>
        </p:nvSpPr>
        <p:spPr>
          <a:xfrm>
            <a:off x="846000" y="1260000"/>
            <a:ext cx="8010000" cy="720000"/>
          </a:xfrm>
        </p:spPr>
        <p:txBody>
          <a:bodyPr/>
          <a:lstStyle>
            <a:lvl1pPr>
              <a:lnSpc>
                <a:spcPts val="2100"/>
              </a:lnSpc>
              <a:spcBef>
                <a:spcPts val="200"/>
              </a:spcBef>
              <a:defRPr sz="1400" baseline="0"/>
            </a:lvl1pPr>
          </a:lstStyle>
          <a:p>
            <a:pPr lvl="0"/>
            <a:r>
              <a:rPr lang="fr-CH" dirty="0"/>
              <a:t>Cliquez et ajoutez un texte</a:t>
            </a:r>
            <a:endParaRPr lang="fr-FR" dirty="0"/>
          </a:p>
        </p:txBody>
      </p:sp>
    </p:spTree>
    <p:extLst>
      <p:ext uri="{BB962C8B-B14F-4D97-AF65-F5344CB8AC3E}">
        <p14:creationId xmlns:p14="http://schemas.microsoft.com/office/powerpoint/2010/main" val="246485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nde image vertica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8000" y="540000"/>
            <a:ext cx="8028000" cy="1260000"/>
          </a:xfrm>
        </p:spPr>
        <p:txBody>
          <a:bodyPr/>
          <a:lstStyle/>
          <a:p>
            <a:r>
              <a:rPr lang="fr-CH" dirty="0"/>
              <a:t>Ajoutez un texte</a:t>
            </a:r>
            <a:endParaRPr lang="fr-FR" dirty="0"/>
          </a:p>
        </p:txBody>
      </p:sp>
      <p:sp>
        <p:nvSpPr>
          <p:cNvPr id="4" name="Espace réservé du pied de page 3"/>
          <p:cNvSpPr>
            <a:spLocks noGrp="1"/>
          </p:cNvSpPr>
          <p:nvPr>
            <p:ph type="ftr" sz="quarter" idx="11"/>
          </p:nvPr>
        </p:nvSpPr>
        <p:spPr/>
        <p:txBody>
          <a:bodyPr/>
          <a:lstStyle/>
          <a:p>
            <a:r>
              <a:rPr lang="fr-FR"/>
              <a:t>© Bibliothèque cantonale et universitaire – Lausanne</a:t>
            </a:r>
            <a:endParaRPr lang="fr-FR" dirty="0"/>
          </a:p>
        </p:txBody>
      </p:sp>
      <p:sp>
        <p:nvSpPr>
          <p:cNvPr id="5" name="Espace réservé du numéro de diapositive 4"/>
          <p:cNvSpPr>
            <a:spLocks noGrp="1"/>
          </p:cNvSpPr>
          <p:nvPr>
            <p:ph type="sldNum" sz="quarter" idx="12"/>
          </p:nvPr>
        </p:nvSpPr>
        <p:spPr/>
        <p:txBody>
          <a:bodyPr/>
          <a:lstStyle/>
          <a:p>
            <a:fld id="{BF778B7A-D568-974F-A387-3E3B16447FB8}" type="slidenum">
              <a:rPr lang="fr-FR" smtClean="0"/>
              <a:pPr/>
              <a:t>‹N°›</a:t>
            </a:fld>
            <a:endParaRPr lang="fr-FR" dirty="0"/>
          </a:p>
        </p:txBody>
      </p:sp>
      <p:sp>
        <p:nvSpPr>
          <p:cNvPr id="10" name="Espace réservé du texte 9"/>
          <p:cNvSpPr>
            <a:spLocks noGrp="1"/>
          </p:cNvSpPr>
          <p:nvPr>
            <p:ph type="body" sz="quarter" idx="14" hasCustomPrompt="1"/>
          </p:nvPr>
        </p:nvSpPr>
        <p:spPr>
          <a:xfrm>
            <a:off x="846000" y="1260000"/>
            <a:ext cx="8010000" cy="720000"/>
          </a:xfrm>
        </p:spPr>
        <p:txBody>
          <a:bodyPr/>
          <a:lstStyle>
            <a:lvl1pPr>
              <a:lnSpc>
                <a:spcPts val="2100"/>
              </a:lnSpc>
              <a:spcBef>
                <a:spcPts val="200"/>
              </a:spcBef>
              <a:defRPr sz="1400" baseline="0"/>
            </a:lvl1pPr>
          </a:lstStyle>
          <a:p>
            <a:pPr lvl="0"/>
            <a:r>
              <a:rPr lang="fr-CH" dirty="0"/>
              <a:t>Cliquez et ajoutez un texte</a:t>
            </a:r>
            <a:endParaRPr lang="fr-FR" dirty="0"/>
          </a:p>
        </p:txBody>
      </p:sp>
      <p:sp>
        <p:nvSpPr>
          <p:cNvPr id="9" name="Espace réservé pour une image  7"/>
          <p:cNvSpPr>
            <a:spLocks noGrp="1"/>
          </p:cNvSpPr>
          <p:nvPr>
            <p:ph type="pic" sz="quarter" idx="16"/>
          </p:nvPr>
        </p:nvSpPr>
        <p:spPr>
          <a:xfrm>
            <a:off x="4770000" y="0"/>
            <a:ext cx="4392000" cy="6588000"/>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162710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mages à droi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8000" y="540000"/>
            <a:ext cx="8028000" cy="1260000"/>
          </a:xfrm>
        </p:spPr>
        <p:txBody>
          <a:bodyPr/>
          <a:lstStyle/>
          <a:p>
            <a:r>
              <a:rPr lang="fr-CH" dirty="0"/>
              <a:t>Ajoutez un texte</a:t>
            </a:r>
            <a:endParaRPr lang="fr-FR" dirty="0"/>
          </a:p>
        </p:txBody>
      </p:sp>
      <p:sp>
        <p:nvSpPr>
          <p:cNvPr id="4" name="Espace réservé du pied de page 3"/>
          <p:cNvSpPr>
            <a:spLocks noGrp="1"/>
          </p:cNvSpPr>
          <p:nvPr>
            <p:ph type="ftr" sz="quarter" idx="11"/>
          </p:nvPr>
        </p:nvSpPr>
        <p:spPr/>
        <p:txBody>
          <a:bodyPr/>
          <a:lstStyle/>
          <a:p>
            <a:r>
              <a:rPr lang="fr-FR"/>
              <a:t>© Bibliothèque cantonale et universitaire – Lausanne</a:t>
            </a:r>
            <a:endParaRPr lang="fr-FR" dirty="0"/>
          </a:p>
        </p:txBody>
      </p:sp>
      <p:sp>
        <p:nvSpPr>
          <p:cNvPr id="5" name="Espace réservé du numéro de diapositive 4"/>
          <p:cNvSpPr>
            <a:spLocks noGrp="1"/>
          </p:cNvSpPr>
          <p:nvPr>
            <p:ph type="sldNum" sz="quarter" idx="12"/>
          </p:nvPr>
        </p:nvSpPr>
        <p:spPr/>
        <p:txBody>
          <a:bodyPr/>
          <a:lstStyle/>
          <a:p>
            <a:fld id="{BF778B7A-D568-974F-A387-3E3B16447FB8}" type="slidenum">
              <a:rPr lang="fr-FR" smtClean="0"/>
              <a:pPr/>
              <a:t>‹N°›</a:t>
            </a:fld>
            <a:endParaRPr lang="fr-FR" dirty="0"/>
          </a:p>
        </p:txBody>
      </p:sp>
      <p:sp>
        <p:nvSpPr>
          <p:cNvPr id="10" name="Espace réservé du texte 9"/>
          <p:cNvSpPr>
            <a:spLocks noGrp="1"/>
          </p:cNvSpPr>
          <p:nvPr>
            <p:ph type="body" sz="quarter" idx="14" hasCustomPrompt="1"/>
          </p:nvPr>
        </p:nvSpPr>
        <p:spPr>
          <a:xfrm>
            <a:off x="846000" y="1260000"/>
            <a:ext cx="8010000" cy="720000"/>
          </a:xfrm>
        </p:spPr>
        <p:txBody>
          <a:bodyPr/>
          <a:lstStyle>
            <a:lvl1pPr>
              <a:lnSpc>
                <a:spcPts val="2100"/>
              </a:lnSpc>
              <a:spcBef>
                <a:spcPts val="200"/>
              </a:spcBef>
              <a:defRPr sz="1400" baseline="0"/>
            </a:lvl1pPr>
          </a:lstStyle>
          <a:p>
            <a:pPr lvl="0"/>
            <a:r>
              <a:rPr lang="fr-CH" dirty="0"/>
              <a:t>Cliquez et ajoutez un texte</a:t>
            </a:r>
            <a:endParaRPr lang="fr-FR" dirty="0"/>
          </a:p>
        </p:txBody>
      </p:sp>
      <p:sp>
        <p:nvSpPr>
          <p:cNvPr id="9" name="Espace réservé pour une image  7"/>
          <p:cNvSpPr>
            <a:spLocks noGrp="1"/>
          </p:cNvSpPr>
          <p:nvPr>
            <p:ph type="pic" sz="quarter" idx="16"/>
          </p:nvPr>
        </p:nvSpPr>
        <p:spPr>
          <a:xfrm>
            <a:off x="4770000" y="3636000"/>
            <a:ext cx="4392000" cy="2952000"/>
          </a:xfrm>
        </p:spPr>
        <p:txBody>
          <a:bodyPr/>
          <a:lstStyle/>
          <a:p>
            <a:r>
              <a:rPr lang="fr-FR"/>
              <a:t>Cliquez sur l'icône pour ajouter une image</a:t>
            </a:r>
            <a:endParaRPr lang="fr-FR" dirty="0"/>
          </a:p>
        </p:txBody>
      </p:sp>
      <p:sp>
        <p:nvSpPr>
          <p:cNvPr id="7" name="Espace réservé pour une image  7"/>
          <p:cNvSpPr>
            <a:spLocks noGrp="1"/>
          </p:cNvSpPr>
          <p:nvPr>
            <p:ph type="pic" sz="quarter" idx="17"/>
          </p:nvPr>
        </p:nvSpPr>
        <p:spPr>
          <a:xfrm>
            <a:off x="4770000" y="648000"/>
            <a:ext cx="4392000" cy="2952000"/>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428823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mages en ba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8000" y="540000"/>
            <a:ext cx="8028000" cy="1260000"/>
          </a:xfrm>
        </p:spPr>
        <p:txBody>
          <a:bodyPr/>
          <a:lstStyle/>
          <a:p>
            <a:r>
              <a:rPr lang="fr-CH" dirty="0"/>
              <a:t>Ajoutez un texte</a:t>
            </a:r>
            <a:endParaRPr lang="fr-FR" dirty="0"/>
          </a:p>
        </p:txBody>
      </p:sp>
      <p:sp>
        <p:nvSpPr>
          <p:cNvPr id="4" name="Espace réservé du pied de page 3"/>
          <p:cNvSpPr>
            <a:spLocks noGrp="1"/>
          </p:cNvSpPr>
          <p:nvPr>
            <p:ph type="ftr" sz="quarter" idx="11"/>
          </p:nvPr>
        </p:nvSpPr>
        <p:spPr/>
        <p:txBody>
          <a:bodyPr/>
          <a:lstStyle/>
          <a:p>
            <a:r>
              <a:rPr lang="fr-FR"/>
              <a:t>© Bibliothèque cantonale et universitaire – Lausanne</a:t>
            </a:r>
            <a:endParaRPr lang="fr-FR" dirty="0"/>
          </a:p>
        </p:txBody>
      </p:sp>
      <p:sp>
        <p:nvSpPr>
          <p:cNvPr id="5" name="Espace réservé du numéro de diapositive 4"/>
          <p:cNvSpPr>
            <a:spLocks noGrp="1"/>
          </p:cNvSpPr>
          <p:nvPr>
            <p:ph type="sldNum" sz="quarter" idx="12"/>
          </p:nvPr>
        </p:nvSpPr>
        <p:spPr/>
        <p:txBody>
          <a:bodyPr/>
          <a:lstStyle/>
          <a:p>
            <a:fld id="{BF778B7A-D568-974F-A387-3E3B16447FB8}" type="slidenum">
              <a:rPr lang="fr-FR" smtClean="0"/>
              <a:pPr/>
              <a:t>‹N°›</a:t>
            </a:fld>
            <a:endParaRPr lang="fr-FR" dirty="0"/>
          </a:p>
        </p:txBody>
      </p:sp>
      <p:sp>
        <p:nvSpPr>
          <p:cNvPr id="10" name="Espace réservé du texte 9"/>
          <p:cNvSpPr>
            <a:spLocks noGrp="1"/>
          </p:cNvSpPr>
          <p:nvPr>
            <p:ph type="body" sz="quarter" idx="14" hasCustomPrompt="1"/>
          </p:nvPr>
        </p:nvSpPr>
        <p:spPr>
          <a:xfrm>
            <a:off x="846000" y="1260000"/>
            <a:ext cx="8010000" cy="720000"/>
          </a:xfrm>
        </p:spPr>
        <p:txBody>
          <a:bodyPr/>
          <a:lstStyle>
            <a:lvl1pPr>
              <a:lnSpc>
                <a:spcPts val="2100"/>
              </a:lnSpc>
              <a:spcBef>
                <a:spcPts val="200"/>
              </a:spcBef>
              <a:defRPr sz="1400" baseline="0"/>
            </a:lvl1pPr>
          </a:lstStyle>
          <a:p>
            <a:pPr lvl="0"/>
            <a:r>
              <a:rPr lang="fr-CH" dirty="0"/>
              <a:t>Cliquez et ajoutez un texte</a:t>
            </a:r>
            <a:endParaRPr lang="fr-FR" dirty="0"/>
          </a:p>
        </p:txBody>
      </p:sp>
      <p:sp>
        <p:nvSpPr>
          <p:cNvPr id="9" name="Espace réservé pour une image  7"/>
          <p:cNvSpPr>
            <a:spLocks noGrp="1"/>
          </p:cNvSpPr>
          <p:nvPr>
            <p:ph type="pic" sz="quarter" idx="16"/>
          </p:nvPr>
        </p:nvSpPr>
        <p:spPr>
          <a:xfrm>
            <a:off x="4608000" y="3636000"/>
            <a:ext cx="4554000" cy="2952000"/>
          </a:xfrm>
        </p:spPr>
        <p:txBody>
          <a:bodyPr/>
          <a:lstStyle/>
          <a:p>
            <a:r>
              <a:rPr lang="fr-FR"/>
              <a:t>Cliquez sur l'icône pour ajouter une image</a:t>
            </a:r>
            <a:endParaRPr lang="fr-FR" dirty="0"/>
          </a:p>
        </p:txBody>
      </p:sp>
      <p:sp>
        <p:nvSpPr>
          <p:cNvPr id="7" name="Espace réservé pour une image  7"/>
          <p:cNvSpPr>
            <a:spLocks noGrp="1"/>
          </p:cNvSpPr>
          <p:nvPr>
            <p:ph type="pic" sz="quarter" idx="17"/>
          </p:nvPr>
        </p:nvSpPr>
        <p:spPr>
          <a:xfrm>
            <a:off x="0" y="3636000"/>
            <a:ext cx="4554000" cy="2952000"/>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276761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vertical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8000" y="540000"/>
            <a:ext cx="8028000" cy="1260000"/>
          </a:xfrm>
        </p:spPr>
        <p:txBody>
          <a:bodyPr/>
          <a:lstStyle/>
          <a:p>
            <a:r>
              <a:rPr lang="fr-CH" dirty="0"/>
              <a:t>Ajoutez un texte</a:t>
            </a:r>
            <a:endParaRPr lang="fr-FR" dirty="0"/>
          </a:p>
        </p:txBody>
      </p:sp>
      <p:sp>
        <p:nvSpPr>
          <p:cNvPr id="4" name="Espace réservé du pied de page 3"/>
          <p:cNvSpPr>
            <a:spLocks noGrp="1"/>
          </p:cNvSpPr>
          <p:nvPr>
            <p:ph type="ftr" sz="quarter" idx="11"/>
          </p:nvPr>
        </p:nvSpPr>
        <p:spPr/>
        <p:txBody>
          <a:bodyPr/>
          <a:lstStyle/>
          <a:p>
            <a:r>
              <a:rPr lang="fr-FR"/>
              <a:t>© Bibliothèque cantonale et universitaire – Lausanne</a:t>
            </a:r>
            <a:endParaRPr lang="fr-FR" dirty="0"/>
          </a:p>
        </p:txBody>
      </p:sp>
      <p:sp>
        <p:nvSpPr>
          <p:cNvPr id="5" name="Espace réservé du numéro de diapositive 4"/>
          <p:cNvSpPr>
            <a:spLocks noGrp="1"/>
          </p:cNvSpPr>
          <p:nvPr>
            <p:ph type="sldNum" sz="quarter" idx="12"/>
          </p:nvPr>
        </p:nvSpPr>
        <p:spPr/>
        <p:txBody>
          <a:bodyPr/>
          <a:lstStyle/>
          <a:p>
            <a:fld id="{BF778B7A-D568-974F-A387-3E3B16447FB8}" type="slidenum">
              <a:rPr lang="fr-FR" smtClean="0"/>
              <a:pPr/>
              <a:t>‹N°›</a:t>
            </a:fld>
            <a:endParaRPr lang="fr-FR" dirty="0"/>
          </a:p>
        </p:txBody>
      </p:sp>
      <p:sp>
        <p:nvSpPr>
          <p:cNvPr id="8" name="Espace réservé pour une image  7"/>
          <p:cNvSpPr>
            <a:spLocks noGrp="1"/>
          </p:cNvSpPr>
          <p:nvPr>
            <p:ph type="pic" sz="quarter" idx="13"/>
          </p:nvPr>
        </p:nvSpPr>
        <p:spPr>
          <a:xfrm>
            <a:off x="1" y="2087999"/>
            <a:ext cx="3024000" cy="4500000"/>
          </a:xfrm>
        </p:spPr>
        <p:txBody>
          <a:bodyPr/>
          <a:lstStyle/>
          <a:p>
            <a:r>
              <a:rPr lang="fr-FR"/>
              <a:t>Cliquez sur l'icône pour ajouter une image</a:t>
            </a:r>
            <a:endParaRPr lang="fr-FR" dirty="0"/>
          </a:p>
        </p:txBody>
      </p:sp>
      <p:sp>
        <p:nvSpPr>
          <p:cNvPr id="10" name="Espace réservé du texte 9"/>
          <p:cNvSpPr>
            <a:spLocks noGrp="1"/>
          </p:cNvSpPr>
          <p:nvPr>
            <p:ph type="body" sz="quarter" idx="14" hasCustomPrompt="1"/>
          </p:nvPr>
        </p:nvSpPr>
        <p:spPr>
          <a:xfrm>
            <a:off x="846000" y="1260000"/>
            <a:ext cx="8010000" cy="720000"/>
          </a:xfrm>
        </p:spPr>
        <p:txBody>
          <a:bodyPr/>
          <a:lstStyle>
            <a:lvl1pPr>
              <a:lnSpc>
                <a:spcPts val="2100"/>
              </a:lnSpc>
              <a:spcBef>
                <a:spcPts val="200"/>
              </a:spcBef>
              <a:defRPr sz="1400" baseline="0"/>
            </a:lvl1pPr>
          </a:lstStyle>
          <a:p>
            <a:pPr lvl="0"/>
            <a:r>
              <a:rPr lang="fr-CH" dirty="0"/>
              <a:t>Cliquez et ajoutez un texte</a:t>
            </a:r>
            <a:endParaRPr lang="fr-FR" dirty="0"/>
          </a:p>
        </p:txBody>
      </p:sp>
      <p:sp>
        <p:nvSpPr>
          <p:cNvPr id="7" name="Espace réservé pour une image  7"/>
          <p:cNvSpPr>
            <a:spLocks noGrp="1"/>
          </p:cNvSpPr>
          <p:nvPr>
            <p:ph type="pic" sz="quarter" idx="15"/>
          </p:nvPr>
        </p:nvSpPr>
        <p:spPr>
          <a:xfrm>
            <a:off x="3060000" y="2088000"/>
            <a:ext cx="3024000" cy="4500000"/>
          </a:xfrm>
        </p:spPr>
        <p:txBody>
          <a:bodyPr/>
          <a:lstStyle/>
          <a:p>
            <a:r>
              <a:rPr lang="fr-FR"/>
              <a:t>Cliquez sur l'icône pour ajouter une image</a:t>
            </a:r>
            <a:endParaRPr lang="fr-FR" dirty="0"/>
          </a:p>
        </p:txBody>
      </p:sp>
      <p:sp>
        <p:nvSpPr>
          <p:cNvPr id="9" name="Espace réservé pour une image  7"/>
          <p:cNvSpPr>
            <a:spLocks noGrp="1"/>
          </p:cNvSpPr>
          <p:nvPr>
            <p:ph type="pic" sz="quarter" idx="16"/>
          </p:nvPr>
        </p:nvSpPr>
        <p:spPr>
          <a:xfrm>
            <a:off x="6120000" y="2088000"/>
            <a:ext cx="3042000" cy="4500000"/>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286205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fin">
    <p:spTree>
      <p:nvGrpSpPr>
        <p:cNvPr id="1" name=""/>
        <p:cNvGrpSpPr/>
        <p:nvPr/>
      </p:nvGrpSpPr>
      <p:grpSpPr>
        <a:xfrm>
          <a:off x="0" y="0"/>
          <a:ext cx="0" cy="0"/>
          <a:chOff x="0" y="0"/>
          <a:chExt cx="0" cy="0"/>
        </a:xfrm>
      </p:grpSpPr>
      <p:pic>
        <p:nvPicPr>
          <p:cNvPr id="4" name="Picture 8" descr="BCU powerpoint modele couverture"/>
          <p:cNvPicPr>
            <a:picLocks noChangeAspect="1" noChangeArrowheads="1"/>
          </p:cNvPicPr>
          <p:nvPr/>
        </p:nvPicPr>
        <p:blipFill>
          <a:blip r:embed="rId2"/>
          <a:srcRect/>
          <a:stretch>
            <a:fillRect/>
          </a:stretch>
        </p:blipFill>
        <p:spPr bwMode="auto">
          <a:xfrm>
            <a:off x="0" y="0"/>
            <a:ext cx="9144000" cy="1938338"/>
          </a:xfrm>
          <a:prstGeom prst="rect">
            <a:avLst/>
          </a:prstGeom>
          <a:noFill/>
          <a:ln w="9525">
            <a:noFill/>
            <a:miter lim="800000"/>
            <a:headEnd/>
            <a:tailEnd/>
          </a:ln>
        </p:spPr>
      </p:pic>
      <p:pic>
        <p:nvPicPr>
          <p:cNvPr id="5" name="Picture 12" descr="vd_gris"/>
          <p:cNvPicPr>
            <a:picLocks noChangeAspect="1" noChangeArrowheads="1"/>
          </p:cNvPicPr>
          <p:nvPr/>
        </p:nvPicPr>
        <p:blipFill>
          <a:blip r:embed="rId3"/>
          <a:srcRect/>
          <a:stretch>
            <a:fillRect/>
          </a:stretch>
        </p:blipFill>
        <p:spPr bwMode="auto">
          <a:xfrm>
            <a:off x="8636000" y="5526088"/>
            <a:ext cx="508000" cy="1331912"/>
          </a:xfrm>
          <a:prstGeom prst="rect">
            <a:avLst/>
          </a:prstGeom>
          <a:noFill/>
          <a:ln w="9525">
            <a:noFill/>
            <a:miter lim="800000"/>
            <a:headEnd/>
            <a:tailEnd/>
          </a:ln>
        </p:spPr>
      </p:pic>
      <p:sp>
        <p:nvSpPr>
          <p:cNvPr id="2" name="Titre 1"/>
          <p:cNvSpPr>
            <a:spLocks noGrp="1"/>
          </p:cNvSpPr>
          <p:nvPr>
            <p:ph type="title" hasCustomPrompt="1"/>
          </p:nvPr>
        </p:nvSpPr>
        <p:spPr>
          <a:xfrm>
            <a:off x="828000" y="2340000"/>
            <a:ext cx="8028000" cy="1260000"/>
          </a:xfrm>
        </p:spPr>
        <p:txBody>
          <a:bodyPr/>
          <a:lstStyle/>
          <a:p>
            <a:r>
              <a:rPr lang="fr-CH" dirty="0"/>
              <a:t>Cliquez et ajoutez un titre de fin</a:t>
            </a:r>
            <a:br>
              <a:rPr lang="fr-CH" dirty="0"/>
            </a:br>
            <a:r>
              <a:rPr lang="fr-CH" dirty="0"/>
              <a:t>(verdana 32, gras)</a:t>
            </a:r>
            <a:endParaRPr lang="fr-FR" dirty="0"/>
          </a:p>
        </p:txBody>
      </p:sp>
      <p:sp>
        <p:nvSpPr>
          <p:cNvPr id="15" name="Espace réservé du texte 14"/>
          <p:cNvSpPr>
            <a:spLocks noGrp="1"/>
          </p:cNvSpPr>
          <p:nvPr>
            <p:ph type="body" sz="quarter" idx="11" hasCustomPrompt="1"/>
          </p:nvPr>
        </p:nvSpPr>
        <p:spPr>
          <a:xfrm>
            <a:off x="864000" y="6624000"/>
            <a:ext cx="2880000" cy="180000"/>
          </a:xfrm>
        </p:spPr>
        <p:txBody>
          <a:bodyPr anchor="b" anchorCtr="0"/>
          <a:lstStyle>
            <a:lvl1pPr algn="l">
              <a:lnSpc>
                <a:spcPct val="100000"/>
              </a:lnSpc>
              <a:spcBef>
                <a:spcPts val="0"/>
              </a:spcBef>
              <a:defRPr sz="900">
                <a:solidFill>
                  <a:srgbClr val="A20131"/>
                </a:solidFill>
              </a:defRPr>
            </a:lvl1pPr>
          </a:lstStyle>
          <a:p>
            <a:pPr lvl="0"/>
            <a:r>
              <a:rPr lang="fr-CH" dirty="0"/>
              <a:t>Cliquez et ajoutez la date (verdana 9)</a:t>
            </a:r>
          </a:p>
        </p:txBody>
      </p:sp>
    </p:spTree>
    <p:extLst>
      <p:ext uri="{BB962C8B-B14F-4D97-AF65-F5344CB8AC3E}">
        <p14:creationId xmlns:p14="http://schemas.microsoft.com/office/powerpoint/2010/main" val="210809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8000" y="540000"/>
            <a:ext cx="80280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864000" y="2088000"/>
            <a:ext cx="7992472" cy="32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00000"/>
              </a:lnSpc>
              <a:spcBef>
                <a:spcPts val="0"/>
              </a:spcBef>
              <a:spcAft>
                <a:spcPts val="900"/>
              </a:spcAft>
            </a:pPr>
            <a:r>
              <a:rPr lang="fr-FR" dirty="0"/>
              <a:t>Insérez texte (</a:t>
            </a:r>
            <a:r>
              <a:rPr lang="fr-FR" dirty="0" err="1"/>
              <a:t>verdana</a:t>
            </a:r>
            <a:r>
              <a:rPr lang="fr-FR" dirty="0"/>
              <a:t> 21, inter simple, espace 9pt)</a:t>
            </a:r>
          </a:p>
          <a:p>
            <a:pPr lvl="1">
              <a:lnSpc>
                <a:spcPts val="3200"/>
              </a:lnSpc>
              <a:spcBef>
                <a:spcPts val="0"/>
              </a:spcBef>
              <a:spcAft>
                <a:spcPts val="0"/>
              </a:spcAft>
            </a:pPr>
            <a:r>
              <a:rPr lang="fr-FR" dirty="0"/>
              <a:t>Deuxième niveau (</a:t>
            </a:r>
            <a:r>
              <a:rPr lang="fr-FR" dirty="0" err="1"/>
              <a:t>verdana</a:t>
            </a:r>
            <a:r>
              <a:rPr lang="fr-FR" dirty="0"/>
              <a:t> 18, inter 32pt, espace 0pt)</a:t>
            </a:r>
          </a:p>
          <a:p>
            <a:pPr marL="900000" lvl="2">
              <a:lnSpc>
                <a:spcPts val="2400"/>
              </a:lnSpc>
              <a:spcBef>
                <a:spcPts val="300"/>
              </a:spcBef>
              <a:spcAft>
                <a:spcPts val="0"/>
              </a:spcAft>
            </a:pPr>
            <a:r>
              <a:rPr lang="fr-FR" dirty="0"/>
              <a:t>Troisième niveau (</a:t>
            </a:r>
            <a:r>
              <a:rPr lang="fr-FR" dirty="0" err="1"/>
              <a:t>verdana</a:t>
            </a:r>
            <a:r>
              <a:rPr lang="fr-FR" dirty="0"/>
              <a:t> 14, inter 24pt, espace 3pt)</a:t>
            </a:r>
          </a:p>
          <a:p>
            <a:pPr marL="1440000" lvl="3">
              <a:spcBef>
                <a:spcPts val="600"/>
              </a:spcBef>
            </a:pPr>
            <a:r>
              <a:rPr lang="fr-FR" dirty="0"/>
              <a:t>Quatrième niveau (</a:t>
            </a:r>
            <a:r>
              <a:rPr lang="fr-FR" dirty="0" err="1"/>
              <a:t>verdana</a:t>
            </a:r>
            <a:r>
              <a:rPr lang="fr-FR" dirty="0"/>
              <a:t> 12, inter 16pt, espace 6pt)</a:t>
            </a:r>
          </a:p>
        </p:txBody>
      </p:sp>
      <p:sp>
        <p:nvSpPr>
          <p:cNvPr id="1029" name="Rectangle 5"/>
          <p:cNvSpPr>
            <a:spLocks noGrp="1" noChangeArrowheads="1"/>
          </p:cNvSpPr>
          <p:nvPr>
            <p:ph type="ftr" sz="quarter" idx="3"/>
          </p:nvPr>
        </p:nvSpPr>
        <p:spPr bwMode="auto">
          <a:xfrm>
            <a:off x="864000" y="6624000"/>
            <a:ext cx="3600000" cy="18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900" baseline="0">
                <a:solidFill>
                  <a:srgbClr val="A20131"/>
                </a:solidFill>
                <a:latin typeface="Verdana" pitchFamily="-65" charset="0"/>
              </a:defRPr>
            </a:lvl1pPr>
          </a:lstStyle>
          <a:p>
            <a:r>
              <a:rPr lang="fr-FR" dirty="0"/>
              <a:t>© Bibliothèque cantonale et universitaire – Lausanne</a:t>
            </a:r>
          </a:p>
        </p:txBody>
      </p:sp>
      <p:sp>
        <p:nvSpPr>
          <p:cNvPr id="1030" name="Rectangle 6"/>
          <p:cNvSpPr>
            <a:spLocks noGrp="1" noChangeArrowheads="1"/>
          </p:cNvSpPr>
          <p:nvPr>
            <p:ph type="sldNum" sz="quarter" idx="4"/>
          </p:nvPr>
        </p:nvSpPr>
        <p:spPr bwMode="auto">
          <a:xfrm>
            <a:off x="7380000" y="6624000"/>
            <a:ext cx="1440000" cy="18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baseline="0">
                <a:solidFill>
                  <a:srgbClr val="A20131"/>
                </a:solidFill>
                <a:latin typeface="Verdana" pitchFamily="-65" charset="0"/>
              </a:defRPr>
            </a:lvl1pPr>
          </a:lstStyle>
          <a:p>
            <a:fld id="{BF778B7A-D568-974F-A387-3E3B16447FB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83" r:id="rId1"/>
    <p:sldLayoutId id="2147483691" r:id="rId2"/>
    <p:sldLayoutId id="2147483684" r:id="rId3"/>
    <p:sldLayoutId id="2147483687" r:id="rId4"/>
    <p:sldLayoutId id="2147483688" r:id="rId5"/>
    <p:sldLayoutId id="2147483689" r:id="rId6"/>
    <p:sldLayoutId id="2147483685" r:id="rId7"/>
    <p:sldLayoutId id="2147483690" r:id="rId8"/>
  </p:sldLayoutIdLst>
  <p:hf hdr="0"/>
  <p:txStyles>
    <p:titleStyle>
      <a:lvl1pPr algn="l" rtl="0" eaLnBrk="1" fontAlgn="base" hangingPunct="1">
        <a:lnSpc>
          <a:spcPts val="4500"/>
        </a:lnSpc>
        <a:spcBef>
          <a:spcPct val="0"/>
        </a:spcBef>
        <a:spcAft>
          <a:spcPct val="0"/>
        </a:spcAft>
        <a:defRPr sz="3200" b="1">
          <a:solidFill>
            <a:srgbClr val="A20131"/>
          </a:solidFill>
          <a:latin typeface="+mj-lt"/>
          <a:ea typeface="+mj-ea"/>
          <a:cs typeface="ＭＳ Ｐゴシック" pitchFamily="-65" charset="-128"/>
        </a:defRPr>
      </a:lvl1pPr>
      <a:lvl2pPr algn="l" rtl="0" eaLnBrk="1" fontAlgn="base" hangingPunct="1">
        <a:spcBef>
          <a:spcPct val="0"/>
        </a:spcBef>
        <a:spcAft>
          <a:spcPct val="0"/>
        </a:spcAft>
        <a:defRPr sz="3200" b="1">
          <a:solidFill>
            <a:srgbClr val="A20131"/>
          </a:solidFill>
          <a:latin typeface="Verdana" pitchFamily="1" charset="0"/>
          <a:ea typeface="ＭＳ Ｐゴシック" pitchFamily="1" charset="-128"/>
          <a:cs typeface="ＭＳ Ｐゴシック" pitchFamily="-65" charset="-128"/>
        </a:defRPr>
      </a:lvl2pPr>
      <a:lvl3pPr algn="l" rtl="0" eaLnBrk="1" fontAlgn="base" hangingPunct="1">
        <a:spcBef>
          <a:spcPct val="0"/>
        </a:spcBef>
        <a:spcAft>
          <a:spcPct val="0"/>
        </a:spcAft>
        <a:defRPr sz="3200" b="1">
          <a:solidFill>
            <a:srgbClr val="A20131"/>
          </a:solidFill>
          <a:latin typeface="Verdana" pitchFamily="1" charset="0"/>
          <a:ea typeface="ＭＳ Ｐゴシック" pitchFamily="1" charset="-128"/>
          <a:cs typeface="ＭＳ Ｐゴシック" pitchFamily="-65" charset="-128"/>
        </a:defRPr>
      </a:lvl3pPr>
      <a:lvl4pPr algn="l" rtl="0" eaLnBrk="1" fontAlgn="base" hangingPunct="1">
        <a:spcBef>
          <a:spcPct val="0"/>
        </a:spcBef>
        <a:spcAft>
          <a:spcPct val="0"/>
        </a:spcAft>
        <a:defRPr sz="3200" b="1">
          <a:solidFill>
            <a:srgbClr val="A20131"/>
          </a:solidFill>
          <a:latin typeface="Verdana" pitchFamily="1" charset="0"/>
          <a:ea typeface="ＭＳ Ｐゴシック" pitchFamily="1" charset="-128"/>
          <a:cs typeface="ＭＳ Ｐゴシック" pitchFamily="-65" charset="-128"/>
        </a:defRPr>
      </a:lvl4pPr>
      <a:lvl5pPr algn="l" rtl="0" eaLnBrk="1" fontAlgn="base" hangingPunct="1">
        <a:spcBef>
          <a:spcPct val="0"/>
        </a:spcBef>
        <a:spcAft>
          <a:spcPct val="0"/>
        </a:spcAft>
        <a:defRPr sz="3200" b="1">
          <a:solidFill>
            <a:srgbClr val="A20131"/>
          </a:solidFill>
          <a:latin typeface="Verdana" pitchFamily="1" charset="0"/>
          <a:ea typeface="ＭＳ Ｐゴシック" pitchFamily="1" charset="-128"/>
          <a:cs typeface="ＭＳ Ｐゴシック" pitchFamily="-65" charset="-128"/>
        </a:defRPr>
      </a:lvl5pPr>
      <a:lvl6pPr marL="457200" algn="l" rtl="0" eaLnBrk="1" fontAlgn="base" hangingPunct="1">
        <a:spcBef>
          <a:spcPct val="0"/>
        </a:spcBef>
        <a:spcAft>
          <a:spcPct val="0"/>
        </a:spcAft>
        <a:defRPr sz="3200" b="1">
          <a:solidFill>
            <a:srgbClr val="A20131"/>
          </a:solidFill>
          <a:latin typeface="Verdana" pitchFamily="1" charset="0"/>
          <a:ea typeface="ＭＳ Ｐゴシック" pitchFamily="1" charset="-128"/>
        </a:defRPr>
      </a:lvl6pPr>
      <a:lvl7pPr marL="914400" algn="l" rtl="0" eaLnBrk="1" fontAlgn="base" hangingPunct="1">
        <a:spcBef>
          <a:spcPct val="0"/>
        </a:spcBef>
        <a:spcAft>
          <a:spcPct val="0"/>
        </a:spcAft>
        <a:defRPr sz="3200" b="1">
          <a:solidFill>
            <a:srgbClr val="A20131"/>
          </a:solidFill>
          <a:latin typeface="Verdana" pitchFamily="1" charset="0"/>
          <a:ea typeface="ＭＳ Ｐゴシック" pitchFamily="1" charset="-128"/>
        </a:defRPr>
      </a:lvl7pPr>
      <a:lvl8pPr marL="1371600" algn="l" rtl="0" eaLnBrk="1" fontAlgn="base" hangingPunct="1">
        <a:spcBef>
          <a:spcPct val="0"/>
        </a:spcBef>
        <a:spcAft>
          <a:spcPct val="0"/>
        </a:spcAft>
        <a:defRPr sz="3200" b="1">
          <a:solidFill>
            <a:srgbClr val="A20131"/>
          </a:solidFill>
          <a:latin typeface="Verdana" pitchFamily="1" charset="0"/>
          <a:ea typeface="ＭＳ Ｐゴシック" pitchFamily="1" charset="-128"/>
        </a:defRPr>
      </a:lvl8pPr>
      <a:lvl9pPr marL="1828800" algn="l" rtl="0" eaLnBrk="1" fontAlgn="base" hangingPunct="1">
        <a:spcBef>
          <a:spcPct val="0"/>
        </a:spcBef>
        <a:spcAft>
          <a:spcPct val="0"/>
        </a:spcAft>
        <a:defRPr sz="3200" b="1">
          <a:solidFill>
            <a:srgbClr val="A20131"/>
          </a:solidFill>
          <a:latin typeface="Verdana" pitchFamily="1" charset="0"/>
          <a:ea typeface="ＭＳ Ｐゴシック" pitchFamily="1" charset="-128"/>
        </a:defRPr>
      </a:lvl9pPr>
    </p:titleStyle>
    <p:bodyStyle>
      <a:lvl1pPr marL="0" indent="0" algn="l" rtl="0" eaLnBrk="1" fontAlgn="base" hangingPunct="1">
        <a:lnSpc>
          <a:spcPts val="2400"/>
        </a:lnSpc>
        <a:spcBef>
          <a:spcPts val="1200"/>
        </a:spcBef>
        <a:spcAft>
          <a:spcPct val="0"/>
        </a:spcAft>
        <a:buFont typeface="Times" pitchFamily="-65" charset="0"/>
        <a:buNone/>
        <a:defRPr sz="2100">
          <a:solidFill>
            <a:schemeClr val="tx1"/>
          </a:solidFill>
          <a:latin typeface="+mn-lt"/>
          <a:ea typeface="+mn-ea"/>
          <a:cs typeface="ＭＳ Ｐゴシック" pitchFamily="-65" charset="-128"/>
        </a:defRPr>
      </a:lvl1pPr>
      <a:lvl2pPr marL="360000" indent="-180000" algn="l" rtl="0" eaLnBrk="1" fontAlgn="base" hangingPunct="1">
        <a:lnSpc>
          <a:spcPts val="2400"/>
        </a:lnSpc>
        <a:spcBef>
          <a:spcPts val="1200"/>
        </a:spcBef>
        <a:spcAft>
          <a:spcPct val="0"/>
        </a:spcAft>
        <a:buSzPct val="80000"/>
        <a:buFont typeface="Times" pitchFamily="-65" charset="0"/>
        <a:buChar char="•"/>
        <a:defRPr sz="1800">
          <a:solidFill>
            <a:schemeClr val="tx1"/>
          </a:solidFill>
          <a:latin typeface="+mn-lt"/>
          <a:ea typeface="+mn-ea"/>
        </a:defRPr>
      </a:lvl2pPr>
      <a:lvl3pPr marL="720000" indent="-180000" algn="l" rtl="0" eaLnBrk="1" fontAlgn="base" hangingPunct="1">
        <a:lnSpc>
          <a:spcPts val="2100"/>
        </a:lnSpc>
        <a:spcBef>
          <a:spcPts val="800"/>
        </a:spcBef>
        <a:spcAft>
          <a:spcPct val="0"/>
        </a:spcAft>
        <a:buSzPct val="80000"/>
        <a:buFont typeface="Times" pitchFamily="-65" charset="0"/>
        <a:buChar char="•"/>
        <a:defRPr sz="1400" baseline="0">
          <a:solidFill>
            <a:schemeClr val="tx1"/>
          </a:solidFill>
          <a:latin typeface="+mn-lt"/>
          <a:ea typeface="+mn-ea"/>
        </a:defRPr>
      </a:lvl3pPr>
      <a:lvl4pPr marL="1080000" indent="-180000" algn="l" rtl="0" eaLnBrk="1" fontAlgn="base" hangingPunct="1">
        <a:lnSpc>
          <a:spcPts val="1600"/>
        </a:lnSpc>
        <a:spcBef>
          <a:spcPts val="400"/>
        </a:spcBef>
        <a:spcAft>
          <a:spcPct val="0"/>
        </a:spcAft>
        <a:buSzPct val="80000"/>
        <a:buChar char="–"/>
        <a:defRPr sz="1200" baseline="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cu-lausanne.ch/" TargetMode="External"/><Relationship Id="rId7" Type="http://schemas.openxmlformats.org/officeDocument/2006/relationships/hyperlink" Target="https://db-prod-bcul.unil.ch/dbbcu/docvd/lec_rub.php?Type=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bcu-lausanne.ch/wp-content/uploads/2020/09/classification-documentation-vaudoise_16_06_20_10_34.pdf" TargetMode="External"/><Relationship Id="rId5" Type="http://schemas.openxmlformats.org/officeDocument/2006/relationships/hyperlink" Target="https://www.bcu-lausanne.ch/wp-content/uploads/2020/09/synoptique_communes_districts_16_12_20191.pdf" TargetMode="External"/><Relationship Id="rId4" Type="http://schemas.openxmlformats.org/officeDocument/2006/relationships/hyperlink" Target="https://www.bcu-lausanne.ch/collections-patrimoine/documentation-vaudoi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atrinum.ch/search?ln=fr&amp;cc=PersonnalitesVD" TargetMode="External"/><Relationship Id="rId7" Type="http://schemas.openxmlformats.org/officeDocument/2006/relationships/hyperlink" Target="https://renouvaud.hosted.exlibrisgroup.com/primo-explore/search?query=any,contains,vddoc,OR&amp;query=any,contains,vdenc,OR&amp;query=any,contains,vdsuj,OR&amp;query=any,contains,vdfic,OR&amp;query=any,contains,rhv85,OR&amp;query=any,contains,vdart,AND&amp;tab=default_tab&amp;search_scope=41BCULIB_ALL&amp;vid=41BCULIB_VU2&amp;lang=fr_FR&amp;mode=advanced&amp;offset=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eb.archive.org/web/20020201193728/unil.ch/BCU/" TargetMode="External"/><Relationship Id="rId11" Type="http://schemas.openxmlformats.org/officeDocument/2006/relationships/image" Target="../media/image7.PNG"/><Relationship Id="rId5" Type="http://schemas.openxmlformats.org/officeDocument/2006/relationships/hyperlink" Target="https://www.bcu-lausanne.ch/collections-patrimoine/documentation-vaudoise/" TargetMode="External"/><Relationship Id="rId10" Type="http://schemas.openxmlformats.org/officeDocument/2006/relationships/image" Target="../media/image6.PNG"/><Relationship Id="rId4" Type="http://schemas.openxmlformats.org/officeDocument/2006/relationships/hyperlink" Target="https://www.patrinum.ch/collection/Municipality?ln=fr" TargetMode="External"/><Relationship Id="rId9" Type="http://schemas.openxmlformats.org/officeDocument/2006/relationships/hyperlink" Target="http://www.unil.ch/BCU/recherch/re_art.ht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b-prod-bcul.unil.ch/dbbcu/docvd/lec_rub.php?Type=1"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e-helvetica.nb.admin.ch/" TargetMode="External"/><Relationship Id="rId5" Type="http://schemas.openxmlformats.org/officeDocument/2006/relationships/hyperlink" Target="https://www.e-helvetica.nb.admin.ch/search?q=vaud" TargetMode="External"/><Relationship Id="rId4" Type="http://schemas.openxmlformats.org/officeDocument/2006/relationships/hyperlink" Target="https://nb-helveticat.primo.exlibrisgroup.com/discovery/search?query=any,contains,xwas%20vd&amp;tab=LibraryCatalog&amp;search_scope=MyInstitution&amp;vid=41SNL_51_INST:helveticat&amp;offset=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db-prod-bcul.unil.ch/dbbcu/docvd/lec_rub.php?Type=1" TargetMode="External"/><Relationship Id="rId7" Type="http://schemas.openxmlformats.org/officeDocument/2006/relationships/hyperlink" Target="https://www.e-helvetica.nb.admin.ch/search?q=gustave%20roud&amp;f%5behs_publication_type%5d%5b0%5d=webarchive&amp;v=all&amp;group=bel-269973&amp;subgroup=id&amp;start=0&amp;rows=20&amp;sort=score%20desc,%20ehs_urn_id%20as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db-prod-bcul.unil.ch/dbbcu/docvd/motcle.php" TargetMode="External"/><Relationship Id="rId4" Type="http://schemas.openxmlformats.org/officeDocument/2006/relationships/hyperlink" Target="https://nb-helveticat.primo.exlibrisgroup.com/discovery/search?query=any,contains,xwas%20vd&amp;tab=LibraryCatalog&amp;search_scope=MyInstitution&amp;vid=41SNL_51_INST:helveticat&amp;offset=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helvetica.nb.admin.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Archiver des sites web en 2020</a:t>
            </a:r>
          </a:p>
        </p:txBody>
      </p:sp>
      <p:sp>
        <p:nvSpPr>
          <p:cNvPr id="3" name="Espace réservé du texte 2"/>
          <p:cNvSpPr>
            <a:spLocks noGrp="1"/>
          </p:cNvSpPr>
          <p:nvPr>
            <p:ph type="body" sz="quarter" idx="10"/>
          </p:nvPr>
        </p:nvSpPr>
        <p:spPr/>
        <p:txBody>
          <a:bodyPr/>
          <a:lstStyle/>
          <a:p>
            <a:pPr algn="ctr">
              <a:lnSpc>
                <a:spcPts val="2200"/>
              </a:lnSpc>
            </a:pPr>
            <a:r>
              <a:rPr lang="fr-FR" sz="2400" dirty="0"/>
              <a:t>Quelles pratiques et quels enjeux ?</a:t>
            </a:r>
          </a:p>
          <a:p>
            <a:pPr algn="ctr">
              <a:lnSpc>
                <a:spcPts val="2200"/>
              </a:lnSpc>
            </a:pPr>
            <a:r>
              <a:rPr lang="fr-FR" dirty="0"/>
              <a:t>retour sur une expérience menée </a:t>
            </a:r>
          </a:p>
          <a:p>
            <a:pPr algn="ctr">
              <a:lnSpc>
                <a:spcPts val="2200"/>
              </a:lnSpc>
            </a:pPr>
            <a:r>
              <a:rPr lang="fr-FR" dirty="0"/>
              <a:t>dès le début des années 2000 à la BCU Lausanne</a:t>
            </a:r>
          </a:p>
          <a:p>
            <a:pPr>
              <a:lnSpc>
                <a:spcPts val="2200"/>
              </a:lnSpc>
            </a:pPr>
            <a:endParaRPr lang="fr-FR" dirty="0"/>
          </a:p>
          <a:p>
            <a:pPr>
              <a:lnSpc>
                <a:spcPts val="2200"/>
              </a:lnSpc>
            </a:pPr>
            <a:endParaRPr lang="fr-FR" dirty="0"/>
          </a:p>
        </p:txBody>
      </p:sp>
      <p:sp>
        <p:nvSpPr>
          <p:cNvPr id="6" name="Espace réservé du texte 3"/>
          <p:cNvSpPr>
            <a:spLocks noGrp="1"/>
          </p:cNvSpPr>
          <p:nvPr>
            <p:ph type="body" sz="quarter" idx="11"/>
          </p:nvPr>
        </p:nvSpPr>
        <p:spPr>
          <a:xfrm>
            <a:off x="5580000" y="6624000"/>
            <a:ext cx="2880000" cy="180000"/>
          </a:xfrm>
        </p:spPr>
        <p:txBody>
          <a:bodyPr/>
          <a:lstStyle/>
          <a:p>
            <a:pPr algn="r"/>
            <a:r>
              <a:rPr lang="fr-FR" sz="1000" dirty="0"/>
              <a:t>29 janvier 2021</a:t>
            </a:r>
          </a:p>
        </p:txBody>
      </p:sp>
      <p:sp>
        <p:nvSpPr>
          <p:cNvPr id="9" name="Espace réservé du pied de page 2"/>
          <p:cNvSpPr txBox="1">
            <a:spLocks/>
          </p:cNvSpPr>
          <p:nvPr/>
        </p:nvSpPr>
        <p:spPr bwMode="auto">
          <a:xfrm>
            <a:off x="864000" y="6624000"/>
            <a:ext cx="360000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rtl="0" eaLnBrk="1" fontAlgn="base" hangingPunct="1">
              <a:lnSpc>
                <a:spcPct val="100000"/>
              </a:lnSpc>
              <a:spcBef>
                <a:spcPts val="0"/>
              </a:spcBef>
              <a:spcAft>
                <a:spcPct val="0"/>
              </a:spcAft>
              <a:buFont typeface="Times" pitchFamily="-65" charset="0"/>
              <a:buNone/>
              <a:defRPr sz="900">
                <a:solidFill>
                  <a:srgbClr val="A20131"/>
                </a:solidFill>
                <a:latin typeface="+mn-lt"/>
                <a:ea typeface="+mn-ea"/>
                <a:cs typeface="ＭＳ Ｐゴシック" pitchFamily="-65" charset="-128"/>
              </a:defRPr>
            </a:lvl1pPr>
            <a:lvl2pPr marL="360000" indent="-180000" algn="l" rtl="0" eaLnBrk="1" fontAlgn="base" hangingPunct="1">
              <a:lnSpc>
                <a:spcPts val="2400"/>
              </a:lnSpc>
              <a:spcBef>
                <a:spcPts val="1200"/>
              </a:spcBef>
              <a:spcAft>
                <a:spcPct val="0"/>
              </a:spcAft>
              <a:buSzPct val="80000"/>
              <a:buFont typeface="Times" pitchFamily="-65" charset="0"/>
              <a:buChar char="•"/>
              <a:defRPr sz="1800">
                <a:solidFill>
                  <a:schemeClr val="tx1"/>
                </a:solidFill>
                <a:latin typeface="+mn-lt"/>
                <a:ea typeface="+mn-ea"/>
              </a:defRPr>
            </a:lvl2pPr>
            <a:lvl3pPr marL="720000" indent="-180000" algn="l" rtl="0" eaLnBrk="1" fontAlgn="base" hangingPunct="1">
              <a:lnSpc>
                <a:spcPts val="2100"/>
              </a:lnSpc>
              <a:spcBef>
                <a:spcPts val="800"/>
              </a:spcBef>
              <a:spcAft>
                <a:spcPct val="0"/>
              </a:spcAft>
              <a:buSzPct val="80000"/>
              <a:buFont typeface="Times" pitchFamily="-65" charset="0"/>
              <a:buChar char="•"/>
              <a:defRPr sz="1400" baseline="0">
                <a:solidFill>
                  <a:schemeClr val="tx1"/>
                </a:solidFill>
                <a:latin typeface="+mn-lt"/>
                <a:ea typeface="+mn-ea"/>
              </a:defRPr>
            </a:lvl3pPr>
            <a:lvl4pPr marL="1080000" indent="-180000" algn="l" rtl="0" eaLnBrk="1" fontAlgn="base" hangingPunct="1">
              <a:lnSpc>
                <a:spcPts val="1600"/>
              </a:lnSpc>
              <a:spcBef>
                <a:spcPts val="400"/>
              </a:spcBef>
              <a:spcAft>
                <a:spcPct val="0"/>
              </a:spcAft>
              <a:buSzPct val="80000"/>
              <a:buChar char="–"/>
              <a:defRPr sz="1200" baseline="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r>
              <a:rPr lang="fr-FR" sz="1000" dirty="0"/>
              <a:t>© Bibliothèque cantonale et universitaire – Lausanne</a:t>
            </a:r>
          </a:p>
        </p:txBody>
      </p:sp>
    </p:spTree>
    <p:extLst>
      <p:ext uri="{BB962C8B-B14F-4D97-AF65-F5344CB8AC3E}">
        <p14:creationId xmlns:p14="http://schemas.microsoft.com/office/powerpoint/2010/main" val="353216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000" y="1844824"/>
            <a:ext cx="8028000" cy="1755176"/>
          </a:xfrm>
        </p:spPr>
        <p:txBody>
          <a:bodyPr/>
          <a:lstStyle/>
          <a:p>
            <a:r>
              <a:rPr lang="fr-FR" b="0" dirty="0"/>
              <a:t>   veille – sélection – suivi - accès</a:t>
            </a:r>
            <a:endParaRPr lang="fr-CH" b="0" dirty="0"/>
          </a:p>
        </p:txBody>
      </p:sp>
      <p:sp>
        <p:nvSpPr>
          <p:cNvPr id="13" name="Espace réservé du texte 12"/>
          <p:cNvSpPr>
            <a:spLocks noGrp="1"/>
          </p:cNvSpPr>
          <p:nvPr>
            <p:ph type="body" sz="quarter" idx="10"/>
          </p:nvPr>
        </p:nvSpPr>
        <p:spPr>
          <a:xfrm>
            <a:off x="971600" y="2996952"/>
            <a:ext cx="7921054" cy="2259032"/>
          </a:xfrm>
        </p:spPr>
        <p:txBody>
          <a:bodyPr/>
          <a:lstStyle/>
          <a:p>
            <a:r>
              <a:rPr lang="fr-FR" dirty="0"/>
              <a:t>mise sur pied de la veille         repérage et critères de sélection </a:t>
            </a:r>
          </a:p>
          <a:p>
            <a:r>
              <a:rPr lang="fr-FR" sz="4000" dirty="0"/>
              <a:t>                 </a:t>
            </a:r>
            <a:endParaRPr lang="fr-FR" sz="3200" dirty="0"/>
          </a:p>
          <a:p>
            <a:r>
              <a:rPr lang="fr-FR" dirty="0"/>
              <a:t>création d’une interface          inscription des résultats </a:t>
            </a:r>
          </a:p>
          <a:p>
            <a:endParaRPr lang="fr-FR" dirty="0"/>
          </a:p>
          <a:p>
            <a:r>
              <a:rPr lang="fr-FR" dirty="0"/>
              <a:t>                  gestion  + suivi + accessibilité</a:t>
            </a:r>
          </a:p>
          <a:p>
            <a:endParaRPr lang="fr-CH" dirty="0"/>
          </a:p>
        </p:txBody>
      </p:sp>
      <p:sp>
        <p:nvSpPr>
          <p:cNvPr id="14" name="Espace réservé du texte 13"/>
          <p:cNvSpPr>
            <a:spLocks noGrp="1"/>
          </p:cNvSpPr>
          <p:nvPr>
            <p:ph type="body" sz="quarter" idx="11"/>
          </p:nvPr>
        </p:nvSpPr>
        <p:spPr/>
        <p:txBody>
          <a:bodyPr/>
          <a:lstStyle/>
          <a:p>
            <a:r>
              <a:rPr lang="fr-FR" dirty="0"/>
              <a:t>29 janvier 2021</a:t>
            </a:r>
            <a:endParaRPr lang="fr-CH" dirty="0"/>
          </a:p>
        </p:txBody>
      </p:sp>
      <p:sp>
        <p:nvSpPr>
          <p:cNvPr id="3" name="Espace réservé du pied de page 2"/>
          <p:cNvSpPr>
            <a:spLocks noGrp="1"/>
          </p:cNvSpPr>
          <p:nvPr>
            <p:ph type="ftr" sz="quarter" idx="4294967295"/>
          </p:nvPr>
        </p:nvSpPr>
        <p:spPr>
          <a:xfrm>
            <a:off x="4716016" y="6525344"/>
            <a:ext cx="3600450" cy="179387"/>
          </a:xfrm>
        </p:spPr>
        <p:txBody>
          <a:bodyPr/>
          <a:lstStyle/>
          <a:p>
            <a:r>
              <a:rPr lang="fr-FR"/>
              <a:t>© Bibliothèque cantonale et universitaire – Lausanne</a:t>
            </a:r>
            <a:endParaRPr lang="fr-FR" dirty="0"/>
          </a:p>
        </p:txBody>
      </p:sp>
      <p:sp>
        <p:nvSpPr>
          <p:cNvPr id="4" name="Espace réservé du numéro de diapositive 3"/>
          <p:cNvSpPr>
            <a:spLocks noGrp="1"/>
          </p:cNvSpPr>
          <p:nvPr>
            <p:ph type="sldNum" sz="quarter" idx="4294967295"/>
          </p:nvPr>
        </p:nvSpPr>
        <p:spPr>
          <a:xfrm>
            <a:off x="7704138" y="6624638"/>
            <a:ext cx="1439862" cy="179387"/>
          </a:xfrm>
        </p:spPr>
        <p:txBody>
          <a:bodyPr/>
          <a:lstStyle/>
          <a:p>
            <a:fld id="{BF778B7A-D568-974F-A387-3E3B16447FB8}" type="slidenum">
              <a:rPr lang="fr-FR" smtClean="0"/>
              <a:pPr/>
              <a:t>2</a:t>
            </a:fld>
            <a:endParaRPr lang="fr-FR" dirty="0"/>
          </a:p>
        </p:txBody>
      </p:sp>
      <p:sp>
        <p:nvSpPr>
          <p:cNvPr id="24" name="Double flèche horizontale 23"/>
          <p:cNvSpPr/>
          <p:nvPr/>
        </p:nvSpPr>
        <p:spPr bwMode="auto">
          <a:xfrm>
            <a:off x="3779912" y="4005064"/>
            <a:ext cx="504056" cy="144016"/>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a typeface="ＭＳ Ｐゴシック" pitchFamily="1" charset="-128"/>
            </a:endParaRPr>
          </a:p>
        </p:txBody>
      </p:sp>
      <p:cxnSp>
        <p:nvCxnSpPr>
          <p:cNvPr id="26" name="Connecteur en angle 25"/>
          <p:cNvCxnSpPr/>
          <p:nvPr/>
        </p:nvCxnSpPr>
        <p:spPr bwMode="auto">
          <a:xfrm>
            <a:off x="755576" y="4581128"/>
            <a:ext cx="1368152" cy="432048"/>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 name="Double flèche horizontale 28"/>
          <p:cNvSpPr/>
          <p:nvPr/>
        </p:nvSpPr>
        <p:spPr bwMode="auto">
          <a:xfrm>
            <a:off x="3923928" y="3068960"/>
            <a:ext cx="504056" cy="144016"/>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18471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hlinkClick r:id="rId3"/>
              </a:rPr>
              <a:t>https://www.bcu-lausanne.ch/</a:t>
            </a:r>
            <a:r>
              <a:rPr lang="fr-FR" sz="2400" dirty="0"/>
              <a:t>collections-patrimoine/documentation-vaudoise/</a:t>
            </a:r>
          </a:p>
        </p:txBody>
      </p:sp>
      <p:sp>
        <p:nvSpPr>
          <p:cNvPr id="3" name="Espace réservé du pied de page 2"/>
          <p:cNvSpPr>
            <a:spLocks noGrp="1"/>
          </p:cNvSpPr>
          <p:nvPr>
            <p:ph type="ftr" sz="quarter" idx="10"/>
          </p:nvPr>
        </p:nvSpPr>
        <p:spPr/>
        <p:txBody>
          <a:bodyPr/>
          <a:lstStyle/>
          <a:p>
            <a:r>
              <a:rPr lang="fr-FR"/>
              <a:t>© Bibliothèque cantonale et universitaire – Lausanne</a:t>
            </a:r>
            <a:endParaRPr lang="fr-FR" dirty="0"/>
          </a:p>
        </p:txBody>
      </p:sp>
      <p:sp>
        <p:nvSpPr>
          <p:cNvPr id="4" name="Espace réservé du numéro de diapositive 3"/>
          <p:cNvSpPr>
            <a:spLocks noGrp="1"/>
          </p:cNvSpPr>
          <p:nvPr>
            <p:ph type="sldNum" sz="quarter" idx="11"/>
          </p:nvPr>
        </p:nvSpPr>
        <p:spPr/>
        <p:txBody>
          <a:bodyPr/>
          <a:lstStyle/>
          <a:p>
            <a:fld id="{BF778B7A-D568-974F-A387-3E3B16447FB8}" type="slidenum">
              <a:rPr lang="fr-FR" smtClean="0"/>
              <a:pPr/>
              <a:t>3</a:t>
            </a:fld>
            <a:endParaRPr lang="fr-FR" dirty="0"/>
          </a:p>
        </p:txBody>
      </p:sp>
      <p:sp>
        <p:nvSpPr>
          <p:cNvPr id="5" name="Espace réservé du texte 4"/>
          <p:cNvSpPr>
            <a:spLocks noGrp="1"/>
          </p:cNvSpPr>
          <p:nvPr>
            <p:ph type="body" sz="quarter" idx="12"/>
          </p:nvPr>
        </p:nvSpPr>
        <p:spPr/>
        <p:txBody>
          <a:bodyPr/>
          <a:lstStyle/>
          <a:p>
            <a:r>
              <a:rPr lang="fr-FR" dirty="0"/>
              <a:t>La </a:t>
            </a:r>
            <a:r>
              <a:rPr lang="fr-FR" dirty="0">
                <a:hlinkClick r:id="rId4"/>
              </a:rPr>
              <a:t>documentation vaudoise  </a:t>
            </a:r>
            <a:r>
              <a:rPr lang="fr-FR" dirty="0"/>
              <a:t>pour objectif de constituer une collection exhaustive de documents relatifs </a:t>
            </a:r>
          </a:p>
          <a:p>
            <a:r>
              <a:rPr lang="fr-FR" dirty="0"/>
              <a:t>au </a:t>
            </a:r>
            <a:r>
              <a:rPr lang="fr-FR" dirty="0">
                <a:hlinkClick r:id="rId5"/>
              </a:rPr>
              <a:t>canton de Vaud </a:t>
            </a:r>
            <a:endParaRPr lang="fr-FR" dirty="0"/>
          </a:p>
          <a:p>
            <a:r>
              <a:rPr lang="fr-FR" dirty="0"/>
              <a:t>	dans tous les </a:t>
            </a:r>
            <a:r>
              <a:rPr lang="fr-FR" dirty="0">
                <a:hlinkClick r:id="rId6"/>
              </a:rPr>
              <a:t>domaines</a:t>
            </a:r>
            <a:endParaRPr lang="fr-FR" dirty="0"/>
          </a:p>
          <a:p>
            <a:r>
              <a:rPr lang="fr-FR" dirty="0"/>
              <a:t>	à toutes les époques</a:t>
            </a:r>
          </a:p>
          <a:p>
            <a:r>
              <a:rPr lang="fr-FR" dirty="0"/>
              <a:t>	sur tous les </a:t>
            </a:r>
            <a:r>
              <a:rPr lang="fr-FR" dirty="0">
                <a:hlinkClick r:id="rId7"/>
              </a:rPr>
              <a:t>supports</a:t>
            </a:r>
            <a:r>
              <a:rPr lang="fr-FR" dirty="0"/>
              <a:t> (sites web inclus)</a:t>
            </a:r>
          </a:p>
          <a:p>
            <a:endParaRPr lang="fr-FR" dirty="0"/>
          </a:p>
          <a:p>
            <a:r>
              <a:rPr lang="fr-FR" dirty="0"/>
              <a:t>et de la promouvoir auprès d’un public qui va du simple curieux aux chercheurs, en passant par les écoliers et les étudiants.</a:t>
            </a:r>
          </a:p>
          <a:p>
            <a:endParaRPr lang="fr-FR" dirty="0"/>
          </a:p>
          <a:p>
            <a:endParaRPr lang="fr-FR" dirty="0"/>
          </a:p>
          <a:p>
            <a:endParaRPr lang="fr-FR" dirty="0"/>
          </a:p>
          <a:p>
            <a:endParaRPr lang="fr-FR" dirty="0"/>
          </a:p>
          <a:p>
            <a:endParaRPr lang="fr-CH" dirty="0"/>
          </a:p>
        </p:txBody>
      </p:sp>
    </p:spTree>
    <p:extLst>
      <p:ext uri="{BB962C8B-B14F-4D97-AF65-F5344CB8AC3E}">
        <p14:creationId xmlns:p14="http://schemas.microsoft.com/office/powerpoint/2010/main" val="156318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700808"/>
            <a:ext cx="8244440" cy="648072"/>
          </a:xfrm>
        </p:spPr>
        <p:txBody>
          <a:bodyPr/>
          <a:lstStyle/>
          <a:p>
            <a:r>
              <a:rPr lang="fr-FR" dirty="0"/>
              <a:t>    </a:t>
            </a:r>
            <a:r>
              <a:rPr lang="fr-FR" sz="2800" dirty="0"/>
              <a:t>Critères de sélection</a:t>
            </a:r>
            <a:endParaRPr lang="fr-CH" sz="2800" dirty="0"/>
          </a:p>
        </p:txBody>
      </p:sp>
      <p:sp>
        <p:nvSpPr>
          <p:cNvPr id="3" name="Espace réservé du texte 2"/>
          <p:cNvSpPr>
            <a:spLocks noGrp="1"/>
          </p:cNvSpPr>
          <p:nvPr>
            <p:ph type="body" sz="quarter" idx="10"/>
          </p:nvPr>
        </p:nvSpPr>
        <p:spPr>
          <a:xfrm>
            <a:off x="539552" y="2420888"/>
            <a:ext cx="8352928" cy="4032448"/>
          </a:xfrm>
        </p:spPr>
        <p:txBody>
          <a:bodyPr/>
          <a:lstStyle/>
          <a:p>
            <a:pPr marL="285750" indent="-285750">
              <a:buFont typeface="Wingdings" panose="05000000000000000000" pitchFamily="2" charset="2"/>
              <a:buChar char="ü"/>
            </a:pPr>
            <a:r>
              <a:rPr lang="fr-FR" dirty="0"/>
              <a:t> sites relatifs à la vie et l’histoire du canton</a:t>
            </a:r>
          </a:p>
          <a:p>
            <a:pPr marL="285750" indent="-285750">
              <a:buFont typeface="Arial" panose="020B0604020202020204" pitchFamily="34" charset="0"/>
              <a:buChar char="•"/>
            </a:pPr>
            <a:r>
              <a:rPr lang="fr-FR" sz="1600" dirty="0"/>
              <a:t>apportant une valeur ajoutée à la connaissance du canton et de ses habitants</a:t>
            </a:r>
          </a:p>
          <a:p>
            <a:pPr marL="285750" indent="-285750">
              <a:buFont typeface="Arial" panose="020B0604020202020204" pitchFamily="34" charset="0"/>
              <a:buChar char="•"/>
            </a:pPr>
            <a:r>
              <a:rPr lang="fr-FR" sz="1600" dirty="0"/>
              <a:t>donnant accès à des documents originaux</a:t>
            </a:r>
          </a:p>
          <a:p>
            <a:pPr marL="285750" indent="-285750">
              <a:buFont typeface="Arial" panose="020B0604020202020204" pitchFamily="34" charset="0"/>
              <a:buChar char="•"/>
            </a:pPr>
            <a:r>
              <a:rPr lang="fr-FR" sz="1600" dirty="0"/>
              <a:t>documentant la vie et/ou les activités de personnalités ou collectivités    </a:t>
            </a:r>
            <a:r>
              <a:rPr lang="fr-FR" sz="1400" dirty="0"/>
              <a:t>(production artistique, exerçant un rôle institutionnel, associatif, politique ou social)</a:t>
            </a:r>
          </a:p>
          <a:p>
            <a:pPr marL="285750" indent="-285750">
              <a:lnSpc>
                <a:spcPts val="2200"/>
              </a:lnSpc>
              <a:buFont typeface="Wingdings" panose="05000000000000000000" pitchFamily="2" charset="2"/>
              <a:buChar char="ü"/>
            </a:pPr>
            <a:r>
              <a:rPr lang="fr-FR" dirty="0"/>
              <a:t>documentant des évènements </a:t>
            </a:r>
          </a:p>
          <a:p>
            <a:pPr>
              <a:lnSpc>
                <a:spcPts val="2200"/>
              </a:lnSpc>
            </a:pPr>
            <a:r>
              <a:rPr lang="fr-FR" dirty="0"/>
              <a:t>	</a:t>
            </a:r>
            <a:r>
              <a:rPr lang="fr-FR" sz="1600" dirty="0"/>
              <a:t>(commémorations, anniversaires)</a:t>
            </a:r>
          </a:p>
          <a:p>
            <a:pPr marL="285750" indent="-285750">
              <a:lnSpc>
                <a:spcPts val="2200"/>
              </a:lnSpc>
              <a:buFont typeface="Courier New" panose="02070309020205020404" pitchFamily="49" charset="0"/>
              <a:buChar char="o"/>
            </a:pPr>
            <a:r>
              <a:rPr lang="fr-FR" sz="1600" dirty="0"/>
              <a:t>sites produits par des Vaudois – d’origine, </a:t>
            </a:r>
          </a:p>
          <a:p>
            <a:pPr>
              <a:lnSpc>
                <a:spcPts val="2200"/>
              </a:lnSpc>
            </a:pPr>
            <a:r>
              <a:rPr lang="fr-FR" sz="1600" dirty="0"/>
              <a:t>   de naissance ou d’adoption </a:t>
            </a:r>
          </a:p>
          <a:p>
            <a:pPr>
              <a:lnSpc>
                <a:spcPts val="2200"/>
              </a:lnSpc>
            </a:pPr>
            <a:endParaRPr lang="fr-FR" dirty="0"/>
          </a:p>
          <a:p>
            <a:pPr marL="285750" indent="-285750">
              <a:lnSpc>
                <a:spcPts val="2200"/>
              </a:lnSpc>
              <a:buFont typeface="Courier New" panose="02070309020205020404" pitchFamily="49" charset="0"/>
              <a:buChar char="o"/>
            </a:pPr>
            <a:endParaRPr lang="fr-FR" dirty="0"/>
          </a:p>
          <a:p>
            <a:endParaRPr lang="fr-FR" dirty="0"/>
          </a:p>
        </p:txBody>
      </p:sp>
      <p:sp>
        <p:nvSpPr>
          <p:cNvPr id="4" name="Espace réservé du texte 3"/>
          <p:cNvSpPr>
            <a:spLocks noGrp="1"/>
          </p:cNvSpPr>
          <p:nvPr>
            <p:ph type="body" sz="quarter" idx="11"/>
          </p:nvPr>
        </p:nvSpPr>
        <p:spPr/>
        <p:txBody>
          <a:bodyPr/>
          <a:lstStyle/>
          <a:p>
            <a:r>
              <a:rPr lang="fr-FR" dirty="0"/>
              <a:t>29 janvier 2021</a:t>
            </a:r>
            <a:endParaRPr lang="fr-CH" dirty="0"/>
          </a:p>
        </p:txBody>
      </p:sp>
      <p:graphicFrame>
        <p:nvGraphicFramePr>
          <p:cNvPr id="5" name="Tableau 4"/>
          <p:cNvGraphicFramePr>
            <a:graphicFrameLocks noGrp="1"/>
          </p:cNvGraphicFramePr>
          <p:nvPr>
            <p:extLst>
              <p:ext uri="{D42A27DB-BD31-4B8C-83A1-F6EECF244321}">
                <p14:modId xmlns:p14="http://schemas.microsoft.com/office/powerpoint/2010/main" val="2561967419"/>
              </p:ext>
            </p:extLst>
          </p:nvPr>
        </p:nvGraphicFramePr>
        <p:xfrm>
          <a:off x="323528" y="7389440"/>
          <a:ext cx="7891636" cy="360729"/>
        </p:xfrm>
        <a:graphic>
          <a:graphicData uri="http://schemas.openxmlformats.org/drawingml/2006/table">
            <a:tbl>
              <a:tblPr/>
              <a:tblGrid>
                <a:gridCol w="1691065">
                  <a:extLst>
                    <a:ext uri="{9D8B030D-6E8A-4147-A177-3AD203B41FA5}">
                      <a16:colId xmlns:a16="http://schemas.microsoft.com/office/drawing/2014/main" val="1665120115"/>
                    </a:ext>
                  </a:extLst>
                </a:gridCol>
                <a:gridCol w="6200571">
                  <a:extLst>
                    <a:ext uri="{9D8B030D-6E8A-4147-A177-3AD203B41FA5}">
                      <a16:colId xmlns:a16="http://schemas.microsoft.com/office/drawing/2014/main" val="1403945035"/>
                    </a:ext>
                  </a:extLst>
                </a:gridCol>
              </a:tblGrid>
              <a:tr h="360729">
                <a:tc>
                  <a:txBody>
                    <a:bodyPr/>
                    <a:lstStyle/>
                    <a:p>
                      <a:endParaRPr lang="fr-CH" dirty="0"/>
                    </a:p>
                  </a:txBody>
                  <a:tcPr marL="0" marR="0" marT="0" marB="0" anchor="ctr">
                    <a:lnL>
                      <a:noFill/>
                    </a:lnL>
                    <a:lnR>
                      <a:noFill/>
                    </a:lnR>
                    <a:lnT>
                      <a:noFill/>
                    </a:lnT>
                    <a:lnB>
                      <a:noFill/>
                    </a:lnB>
                  </a:tcPr>
                </a:tc>
                <a:tc>
                  <a:txBody>
                    <a:bodyPr/>
                    <a:lstStyle/>
                    <a:p>
                      <a:pPr>
                        <a:lnSpc>
                          <a:spcPts val="2200"/>
                        </a:lnSpc>
                      </a:pPr>
                      <a:endParaRPr lang="fr-FR" sz="1800" dirty="0"/>
                    </a:p>
                  </a:txBody>
                  <a:tcPr marL="0" marR="0" marT="0" marB="0">
                    <a:lnL>
                      <a:noFill/>
                    </a:lnL>
                    <a:lnR>
                      <a:noFill/>
                    </a:lnR>
                    <a:lnT>
                      <a:noFill/>
                    </a:lnT>
                    <a:lnB>
                      <a:noFill/>
                    </a:lnB>
                  </a:tcPr>
                </a:tc>
                <a:extLst>
                  <a:ext uri="{0D108BD9-81ED-4DB2-BD59-A6C34878D82A}">
                    <a16:rowId xmlns:a16="http://schemas.microsoft.com/office/drawing/2014/main" val="3831280987"/>
                  </a:ext>
                </a:extLst>
              </a:tr>
            </a:tbl>
          </a:graphicData>
        </a:graphic>
      </p:graphicFrame>
      <p:pic>
        <p:nvPicPr>
          <p:cNvPr id="7" name="Image 6"/>
          <p:cNvPicPr>
            <a:picLocks noChangeAspect="1"/>
          </p:cNvPicPr>
          <p:nvPr/>
        </p:nvPicPr>
        <p:blipFill>
          <a:blip r:embed="rId3"/>
          <a:stretch>
            <a:fillRect/>
          </a:stretch>
        </p:blipFill>
        <p:spPr>
          <a:xfrm>
            <a:off x="5868144" y="4437112"/>
            <a:ext cx="1877895" cy="1741467"/>
          </a:xfrm>
          <a:prstGeom prst="rect">
            <a:avLst/>
          </a:prstGeom>
        </p:spPr>
      </p:pic>
    </p:spTree>
    <p:extLst>
      <p:ext uri="{BB962C8B-B14F-4D97-AF65-F5344CB8AC3E}">
        <p14:creationId xmlns:p14="http://schemas.microsoft.com/office/powerpoint/2010/main" val="393979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000" y="540000"/>
            <a:ext cx="8028000" cy="728760"/>
          </a:xfrm>
        </p:spPr>
        <p:txBody>
          <a:bodyPr/>
          <a:lstStyle/>
          <a:p>
            <a:r>
              <a:rPr lang="fr-FR" sz="2400" b="0" dirty="0"/>
              <a:t>Permanence de la veille</a:t>
            </a:r>
            <a:br>
              <a:rPr lang="fr-FR" dirty="0"/>
            </a:br>
            <a:endParaRPr lang="fr-FR" dirty="0"/>
          </a:p>
        </p:txBody>
      </p:sp>
      <p:sp>
        <p:nvSpPr>
          <p:cNvPr id="3" name="Espace réservé du pied de page 2"/>
          <p:cNvSpPr>
            <a:spLocks noGrp="1"/>
          </p:cNvSpPr>
          <p:nvPr>
            <p:ph type="ftr" sz="quarter" idx="11"/>
          </p:nvPr>
        </p:nvSpPr>
        <p:spPr/>
        <p:txBody>
          <a:bodyPr/>
          <a:lstStyle/>
          <a:p>
            <a:r>
              <a:rPr lang="fr-FR"/>
              <a:t>© Bibliothèque cantonale et universitaire – Lausanne</a:t>
            </a:r>
            <a:endParaRPr lang="fr-FR" dirty="0"/>
          </a:p>
        </p:txBody>
      </p:sp>
      <p:sp>
        <p:nvSpPr>
          <p:cNvPr id="4" name="Espace réservé du numéro de diapositive 3"/>
          <p:cNvSpPr>
            <a:spLocks noGrp="1"/>
          </p:cNvSpPr>
          <p:nvPr>
            <p:ph type="sldNum" sz="quarter" idx="12"/>
          </p:nvPr>
        </p:nvSpPr>
        <p:spPr/>
        <p:txBody>
          <a:bodyPr/>
          <a:lstStyle/>
          <a:p>
            <a:fld id="{BF778B7A-D568-974F-A387-3E3B16447FB8}" type="slidenum">
              <a:rPr lang="fr-FR" smtClean="0"/>
              <a:pPr/>
              <a:t>5</a:t>
            </a:fld>
            <a:endParaRPr lang="fr-FR" dirty="0"/>
          </a:p>
        </p:txBody>
      </p:sp>
      <p:sp>
        <p:nvSpPr>
          <p:cNvPr id="5" name="Espace réservé du texte 4"/>
          <p:cNvSpPr>
            <a:spLocks noGrp="1"/>
          </p:cNvSpPr>
          <p:nvPr>
            <p:ph type="body" sz="quarter" idx="14"/>
          </p:nvPr>
        </p:nvSpPr>
        <p:spPr>
          <a:xfrm>
            <a:off x="539552" y="1124744"/>
            <a:ext cx="4158448" cy="5103248"/>
          </a:xfrm>
        </p:spPr>
        <p:txBody>
          <a:bodyPr/>
          <a:lstStyle/>
          <a:p>
            <a:pPr marL="180000">
              <a:lnSpc>
                <a:spcPts val="2000"/>
              </a:lnSpc>
              <a:spcBef>
                <a:spcPts val="900"/>
              </a:spcBef>
            </a:pPr>
            <a:endParaRPr lang="fr-FR" sz="1600" dirty="0"/>
          </a:p>
          <a:p>
            <a:pPr marL="360000" indent="-180000">
              <a:lnSpc>
                <a:spcPts val="2000"/>
              </a:lnSpc>
              <a:spcBef>
                <a:spcPts val="900"/>
              </a:spcBef>
              <a:buFont typeface="Arial"/>
              <a:buChar char="•"/>
            </a:pPr>
            <a:r>
              <a:rPr lang="fr-FR" sz="1600" dirty="0"/>
              <a:t>Lors des acquisitions</a:t>
            </a:r>
          </a:p>
          <a:p>
            <a:pPr marL="360000" indent="-180000">
              <a:lnSpc>
                <a:spcPts val="2000"/>
              </a:lnSpc>
              <a:spcBef>
                <a:spcPts val="900"/>
              </a:spcBef>
              <a:buFont typeface="Arial"/>
              <a:buChar char="•"/>
            </a:pPr>
            <a:endParaRPr lang="fr-FR" sz="1600" dirty="0"/>
          </a:p>
          <a:p>
            <a:pPr marL="360000" indent="-180000">
              <a:lnSpc>
                <a:spcPts val="2000"/>
              </a:lnSpc>
              <a:spcBef>
                <a:spcPts val="900"/>
              </a:spcBef>
              <a:buFont typeface="Arial"/>
              <a:buChar char="•"/>
            </a:pPr>
            <a:r>
              <a:rPr lang="fr-FR" sz="1600" dirty="0"/>
              <a:t>Lors du traitement des documents</a:t>
            </a:r>
          </a:p>
          <a:p>
            <a:pPr marL="360000" indent="-180000">
              <a:lnSpc>
                <a:spcPts val="2000"/>
              </a:lnSpc>
              <a:spcBef>
                <a:spcPts val="900"/>
              </a:spcBef>
              <a:buFont typeface="Arial"/>
              <a:buChar char="•"/>
            </a:pPr>
            <a:endParaRPr lang="fr-FR" sz="1600" dirty="0"/>
          </a:p>
          <a:p>
            <a:pPr marL="360000" indent="-180000">
              <a:lnSpc>
                <a:spcPts val="2000"/>
              </a:lnSpc>
              <a:spcBef>
                <a:spcPts val="900"/>
              </a:spcBef>
              <a:buFont typeface="Arial"/>
              <a:buChar char="•"/>
            </a:pPr>
            <a:r>
              <a:rPr lang="fr-FR" sz="1600" dirty="0"/>
              <a:t>Lors de la création des autorités pour distinguer </a:t>
            </a:r>
            <a:r>
              <a:rPr lang="fr-FR" sz="1600" dirty="0">
                <a:hlinkClick r:id="rId3"/>
              </a:rPr>
              <a:t>personnalités</a:t>
            </a:r>
            <a:r>
              <a:rPr lang="fr-FR" sz="1600" dirty="0"/>
              <a:t> et </a:t>
            </a:r>
            <a:r>
              <a:rPr lang="fr-FR" sz="1600" dirty="0">
                <a:hlinkClick r:id="rId4"/>
              </a:rPr>
              <a:t>lieux</a:t>
            </a:r>
            <a:endParaRPr lang="fr-FR" sz="1600" dirty="0"/>
          </a:p>
          <a:p>
            <a:pPr marL="360000" indent="-180000">
              <a:lnSpc>
                <a:spcPts val="2000"/>
              </a:lnSpc>
              <a:spcBef>
                <a:spcPts val="900"/>
              </a:spcBef>
              <a:buFont typeface="Arial"/>
              <a:buChar char="•"/>
            </a:pPr>
            <a:endParaRPr lang="fr-FR" sz="1600" dirty="0"/>
          </a:p>
          <a:p>
            <a:pPr marL="360000" indent="-180000">
              <a:lnSpc>
                <a:spcPts val="2000"/>
              </a:lnSpc>
              <a:spcBef>
                <a:spcPts val="900"/>
              </a:spcBef>
              <a:buFont typeface="Arial"/>
              <a:buChar char="•"/>
            </a:pPr>
            <a:r>
              <a:rPr lang="fr-FR" sz="1600" dirty="0"/>
              <a:t>Lors d’interaction avec </a:t>
            </a:r>
            <a:r>
              <a:rPr lang="fr-FR" sz="1600" dirty="0">
                <a:hlinkClick r:id="rId5"/>
              </a:rPr>
              <a:t>les publics</a:t>
            </a:r>
            <a:endParaRPr lang="fr-FR" sz="1600" dirty="0"/>
          </a:p>
          <a:p>
            <a:pPr marL="180000">
              <a:lnSpc>
                <a:spcPts val="2000"/>
              </a:lnSpc>
              <a:spcBef>
                <a:spcPts val="900"/>
              </a:spcBef>
            </a:pPr>
            <a:endParaRPr lang="fr-FR" sz="1600" dirty="0">
              <a:solidFill>
                <a:srgbClr val="A20131"/>
              </a:solidFill>
            </a:endParaRPr>
          </a:p>
          <a:p>
            <a:pPr marL="180000">
              <a:lnSpc>
                <a:spcPts val="2000"/>
              </a:lnSpc>
              <a:spcBef>
                <a:spcPts val="900"/>
              </a:spcBef>
            </a:pPr>
            <a:r>
              <a:rPr lang="fr-CH" sz="1600" b="1" dirty="0">
                <a:hlinkClick r:id="rId6"/>
              </a:rPr>
              <a:t>Ressources à distance</a:t>
            </a:r>
            <a:endParaRPr lang="fr-CH" sz="1600" b="1" dirty="0"/>
          </a:p>
          <a:p>
            <a:pPr marL="180000">
              <a:lnSpc>
                <a:spcPts val="2000"/>
              </a:lnSpc>
              <a:spcBef>
                <a:spcPts val="900"/>
              </a:spcBef>
            </a:pPr>
            <a:endParaRPr lang="fr-FR" sz="1600" dirty="0">
              <a:solidFill>
                <a:srgbClr val="A20131"/>
              </a:solidFill>
            </a:endParaRPr>
          </a:p>
        </p:txBody>
      </p:sp>
      <p:pic>
        <p:nvPicPr>
          <p:cNvPr id="10" name="Image 9">
            <a:hlinkClick r:id="rId7"/>
          </p:cNvPr>
          <p:cNvPicPr>
            <a:picLocks noChangeAspect="1"/>
          </p:cNvPicPr>
          <p:nvPr/>
        </p:nvPicPr>
        <p:blipFill>
          <a:blip r:embed="rId8"/>
          <a:stretch>
            <a:fillRect/>
          </a:stretch>
        </p:blipFill>
        <p:spPr>
          <a:xfrm>
            <a:off x="755576" y="5229200"/>
            <a:ext cx="3111199" cy="621034"/>
          </a:xfrm>
          <a:prstGeom prst="rect">
            <a:avLst/>
          </a:prstGeom>
        </p:spPr>
      </p:pic>
      <p:pic>
        <p:nvPicPr>
          <p:cNvPr id="11" name="Espace réservé pour une image  10">
            <a:hlinkClick r:id="rId9"/>
          </p:cNvPr>
          <p:cNvPicPr>
            <a:picLocks noGrp="1" noChangeAspect="1"/>
          </p:cNvPicPr>
          <p:nvPr>
            <p:ph type="pic" sz="quarter" idx="16"/>
          </p:nvPr>
        </p:nvPicPr>
        <p:blipFill>
          <a:blip r:embed="rId10">
            <a:extLst>
              <a:ext uri="{28A0092B-C50C-407E-A947-70E740481C1C}">
                <a14:useLocalDpi xmlns:a14="http://schemas.microsoft.com/office/drawing/2010/main" val="0"/>
              </a:ext>
            </a:extLst>
          </a:blip>
          <a:srcRect t="14198" b="14198"/>
          <a:stretch>
            <a:fillRect/>
          </a:stretch>
        </p:blipFill>
        <p:spPr>
          <a:xfrm>
            <a:off x="4788024" y="3717032"/>
            <a:ext cx="4071248" cy="2736726"/>
          </a:xfrm>
        </p:spPr>
      </p:pic>
      <p:pic>
        <p:nvPicPr>
          <p:cNvPr id="13" name="Espace réservé pour une image  12"/>
          <p:cNvPicPr>
            <a:picLocks noGrp="1" noChangeAspect="1"/>
          </p:cNvPicPr>
          <p:nvPr>
            <p:ph type="pic" sz="quarter" idx="17"/>
          </p:nvPr>
        </p:nvPicPr>
        <p:blipFill>
          <a:blip r:embed="rId11">
            <a:extLst>
              <a:ext uri="{28A0092B-C50C-407E-A947-70E740481C1C}">
                <a14:useLocalDpi xmlns:a14="http://schemas.microsoft.com/office/drawing/2010/main" val="0"/>
              </a:ext>
            </a:extLst>
          </a:blip>
          <a:srcRect t="22845" b="22845"/>
          <a:stretch>
            <a:fillRect/>
          </a:stretch>
        </p:blipFill>
        <p:spPr>
          <a:xfrm>
            <a:off x="4679134" y="620688"/>
            <a:ext cx="4284866" cy="2879992"/>
          </a:xfrm>
        </p:spPr>
      </p:pic>
    </p:spTree>
    <p:extLst>
      <p:ext uri="{BB962C8B-B14F-4D97-AF65-F5344CB8AC3E}">
        <p14:creationId xmlns:p14="http://schemas.microsoft.com/office/powerpoint/2010/main" val="19663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000" y="540000"/>
            <a:ext cx="8028000" cy="4113136"/>
          </a:xfrm>
        </p:spPr>
        <p:txBody>
          <a:bodyPr/>
          <a:lstStyle/>
          <a:p>
            <a:r>
              <a:rPr lang="fr-FR" dirty="0"/>
              <a:t>interface(s)</a:t>
            </a:r>
          </a:p>
        </p:txBody>
      </p:sp>
      <p:sp>
        <p:nvSpPr>
          <p:cNvPr id="3" name="Espace réservé du pied de page 2"/>
          <p:cNvSpPr>
            <a:spLocks noGrp="1"/>
          </p:cNvSpPr>
          <p:nvPr>
            <p:ph type="ftr" sz="quarter" idx="11"/>
          </p:nvPr>
        </p:nvSpPr>
        <p:spPr/>
        <p:txBody>
          <a:bodyPr/>
          <a:lstStyle/>
          <a:p>
            <a:r>
              <a:rPr lang="fr-FR" dirty="0"/>
              <a:t>© Bibliothèque cantonale et universitaire – Lausanne</a:t>
            </a:r>
          </a:p>
        </p:txBody>
      </p:sp>
      <p:sp>
        <p:nvSpPr>
          <p:cNvPr id="4" name="Espace réservé du numéro de diapositive 3"/>
          <p:cNvSpPr>
            <a:spLocks noGrp="1"/>
          </p:cNvSpPr>
          <p:nvPr>
            <p:ph type="sldNum" sz="quarter" idx="12"/>
          </p:nvPr>
        </p:nvSpPr>
        <p:spPr/>
        <p:txBody>
          <a:bodyPr/>
          <a:lstStyle/>
          <a:p>
            <a:fld id="{BF778B7A-D568-974F-A387-3E3B16447FB8}" type="slidenum">
              <a:rPr lang="fr-FR" smtClean="0"/>
              <a:pPr/>
              <a:t>6</a:t>
            </a:fld>
            <a:endParaRPr lang="fr-FR" dirty="0"/>
          </a:p>
        </p:txBody>
      </p:sp>
      <p:sp>
        <p:nvSpPr>
          <p:cNvPr id="6" name="Espace réservé du texte 5"/>
          <p:cNvSpPr>
            <a:spLocks noGrp="1"/>
          </p:cNvSpPr>
          <p:nvPr>
            <p:ph type="body" sz="quarter" idx="14"/>
          </p:nvPr>
        </p:nvSpPr>
        <p:spPr>
          <a:xfrm>
            <a:off x="827584" y="1196752"/>
            <a:ext cx="7793976" cy="4032448"/>
          </a:xfrm>
        </p:spPr>
        <p:txBody>
          <a:bodyPr/>
          <a:lstStyle/>
          <a:p>
            <a:pPr>
              <a:lnSpc>
                <a:spcPct val="150000"/>
              </a:lnSpc>
            </a:pPr>
            <a:r>
              <a:rPr lang="fr-FR" sz="1800" dirty="0"/>
              <a:t>La </a:t>
            </a:r>
            <a:r>
              <a:rPr lang="fr-FR" sz="1800" dirty="0">
                <a:hlinkClick r:id="rId3"/>
              </a:rPr>
              <a:t>base des liens </a:t>
            </a:r>
            <a:r>
              <a:rPr lang="fr-FR" sz="1800" dirty="0"/>
              <a:t>de la documentation vaudoise regroupe plus de 1’200 sites, blogs et bases de données dont </a:t>
            </a:r>
            <a:r>
              <a:rPr lang="fr-FR" sz="1800" dirty="0">
                <a:hlinkClick r:id="rId4"/>
              </a:rPr>
              <a:t>la plupart</a:t>
            </a:r>
            <a:r>
              <a:rPr lang="fr-FR" sz="1800" dirty="0"/>
              <a:t> sont archivés de manière pérenne par la </a:t>
            </a:r>
            <a:r>
              <a:rPr lang="fr-FR" sz="1800" dirty="0">
                <a:hlinkClick r:id="rId5"/>
              </a:rPr>
              <a:t>Bibliothèque nationale </a:t>
            </a:r>
            <a:r>
              <a:rPr lang="fr-FR" sz="1800" dirty="0"/>
              <a:t>dans le cadre des </a:t>
            </a:r>
            <a:r>
              <a:rPr lang="fr-FR" sz="1800" dirty="0">
                <a:hlinkClick r:id="rId6"/>
              </a:rPr>
              <a:t>e-</a:t>
            </a:r>
            <a:r>
              <a:rPr lang="fr-FR" sz="1800" dirty="0" err="1">
                <a:hlinkClick r:id="rId6"/>
              </a:rPr>
              <a:t>Helvetica</a:t>
            </a:r>
            <a:r>
              <a:rPr lang="fr-FR" sz="1800" dirty="0"/>
              <a:t> Access.</a:t>
            </a:r>
          </a:p>
          <a:p>
            <a:pPr>
              <a:lnSpc>
                <a:spcPct val="150000"/>
              </a:lnSpc>
            </a:pPr>
            <a:endParaRPr lang="fr-FR" sz="1800" dirty="0"/>
          </a:p>
        </p:txBody>
      </p:sp>
      <p:pic>
        <p:nvPicPr>
          <p:cNvPr id="8" name="Image 7"/>
          <p:cNvPicPr>
            <a:picLocks noChangeAspect="1"/>
          </p:cNvPicPr>
          <p:nvPr/>
        </p:nvPicPr>
        <p:blipFill>
          <a:blip r:embed="rId7"/>
          <a:stretch>
            <a:fillRect/>
          </a:stretch>
        </p:blipFill>
        <p:spPr>
          <a:xfrm>
            <a:off x="0" y="3068960"/>
            <a:ext cx="4287563" cy="2355617"/>
          </a:xfrm>
          <a:prstGeom prst="rect">
            <a:avLst/>
          </a:prstGeom>
        </p:spPr>
      </p:pic>
      <p:pic>
        <p:nvPicPr>
          <p:cNvPr id="18" name="Espace réservé pour une image  17"/>
          <p:cNvPicPr>
            <a:picLocks noGrp="1" noChangeAspect="1"/>
          </p:cNvPicPr>
          <p:nvPr>
            <p:ph type="pic" sz="quarter" idx="13"/>
          </p:nvPr>
        </p:nvPicPr>
        <p:blipFill>
          <a:blip r:embed="rId8"/>
          <a:srcRect t="14368" b="14368"/>
          <a:stretch>
            <a:fillRect/>
          </a:stretch>
        </p:blipFill>
        <p:spPr>
          <a:xfrm>
            <a:off x="4485169" y="3068960"/>
            <a:ext cx="4672422" cy="2294903"/>
          </a:xfrm>
          <a:prstGeom prst="rect">
            <a:avLst/>
          </a:prstGeom>
        </p:spPr>
      </p:pic>
    </p:spTree>
    <p:extLst>
      <p:ext uri="{BB962C8B-B14F-4D97-AF65-F5344CB8AC3E}">
        <p14:creationId xmlns:p14="http://schemas.microsoft.com/office/powerpoint/2010/main" val="245921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a:t>
            </a:r>
            <a:r>
              <a:rPr lang="fr-FR"/>
              <a:t>– suivi - visibilité</a:t>
            </a:r>
            <a:endParaRPr lang="fr-FR" dirty="0"/>
          </a:p>
        </p:txBody>
      </p:sp>
      <p:sp>
        <p:nvSpPr>
          <p:cNvPr id="3" name="Espace réservé du pied de page 2"/>
          <p:cNvSpPr>
            <a:spLocks noGrp="1"/>
          </p:cNvSpPr>
          <p:nvPr>
            <p:ph type="ftr" sz="quarter" idx="10"/>
          </p:nvPr>
        </p:nvSpPr>
        <p:spPr/>
        <p:txBody>
          <a:bodyPr/>
          <a:lstStyle/>
          <a:p>
            <a:r>
              <a:rPr lang="fr-FR"/>
              <a:t>© Bibliothèque cantonale et universitaire – Lausanne</a:t>
            </a:r>
            <a:endParaRPr lang="fr-FR" dirty="0"/>
          </a:p>
        </p:txBody>
      </p:sp>
      <p:sp>
        <p:nvSpPr>
          <p:cNvPr id="4" name="Espace réservé du numéro de diapositive 3"/>
          <p:cNvSpPr>
            <a:spLocks noGrp="1"/>
          </p:cNvSpPr>
          <p:nvPr>
            <p:ph type="sldNum" sz="quarter" idx="11"/>
          </p:nvPr>
        </p:nvSpPr>
        <p:spPr/>
        <p:txBody>
          <a:bodyPr/>
          <a:lstStyle/>
          <a:p>
            <a:fld id="{BF778B7A-D568-974F-A387-3E3B16447FB8}" type="slidenum">
              <a:rPr lang="fr-FR" smtClean="0"/>
              <a:pPr/>
              <a:t>7</a:t>
            </a:fld>
            <a:endParaRPr lang="fr-FR" dirty="0"/>
          </a:p>
        </p:txBody>
      </p:sp>
      <p:sp>
        <p:nvSpPr>
          <p:cNvPr id="5" name="Espace réservé du texte 4"/>
          <p:cNvSpPr>
            <a:spLocks noGrp="1"/>
          </p:cNvSpPr>
          <p:nvPr>
            <p:ph type="body" sz="quarter" idx="12"/>
          </p:nvPr>
        </p:nvSpPr>
        <p:spPr>
          <a:xfrm>
            <a:off x="828000" y="1268760"/>
            <a:ext cx="8010000" cy="5139240"/>
          </a:xfrm>
        </p:spPr>
        <p:txBody>
          <a:bodyPr/>
          <a:lstStyle/>
          <a:p>
            <a:pPr marL="342900" indent="-342900">
              <a:buFont typeface="Arial" panose="020B0604020202020204" pitchFamily="34" charset="0"/>
              <a:buChar char="•"/>
            </a:pPr>
            <a:r>
              <a:rPr lang="fr-FR" sz="2000" dirty="0"/>
              <a:t>un cadre pour effectuer le suivi (MySQL) offrant une </a:t>
            </a:r>
          </a:p>
          <a:p>
            <a:pPr marL="342900" indent="-342900">
              <a:buFont typeface="Arial" panose="020B0604020202020204" pitchFamily="34" charset="0"/>
              <a:buChar char="•"/>
            </a:pPr>
            <a:r>
              <a:rPr lang="fr-FR" sz="2000" dirty="0">
                <a:hlinkClick r:id="rId3"/>
              </a:rPr>
              <a:t>interface</a:t>
            </a:r>
            <a:r>
              <a:rPr lang="fr-FR" sz="2000" dirty="0"/>
              <a:t> publique présentant un accès direct à la mention</a:t>
            </a:r>
          </a:p>
          <a:p>
            <a:pPr marL="342900" indent="-342900">
              <a:buFont typeface="Arial" panose="020B0604020202020204" pitchFamily="34" charset="0"/>
              <a:buChar char="•"/>
            </a:pPr>
            <a:r>
              <a:rPr lang="fr-FR" sz="2000" dirty="0">
                <a:hlinkClick r:id="rId4"/>
              </a:rPr>
              <a:t>d’archivage </a:t>
            </a:r>
            <a:r>
              <a:rPr lang="fr-FR" sz="2000" dirty="0"/>
              <a:t>sur </a:t>
            </a:r>
            <a:r>
              <a:rPr lang="fr-FR" sz="2000" dirty="0" err="1">
                <a:hlinkClick r:id="rId4"/>
              </a:rPr>
              <a:t>Helveticat</a:t>
            </a:r>
            <a:r>
              <a:rPr lang="fr-FR" sz="2000" dirty="0"/>
              <a:t> + renvoi à la page d’e-</a:t>
            </a:r>
            <a:r>
              <a:rPr lang="fr-FR" sz="2000" dirty="0" err="1"/>
              <a:t>Helvetica</a:t>
            </a:r>
            <a:r>
              <a:rPr lang="fr-FR" sz="2000" dirty="0"/>
              <a:t> Access</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fr-FR" dirty="0"/>
          </a:p>
          <a:p>
            <a:endParaRPr lang="fr-FR" dirty="0"/>
          </a:p>
          <a:p>
            <a:pPr marL="180000" lvl="1" indent="0">
              <a:lnSpc>
                <a:spcPts val="3000"/>
              </a:lnSpc>
              <a:spcAft>
                <a:spcPts val="0"/>
              </a:spcAft>
              <a:buNone/>
            </a:pPr>
            <a:endParaRPr lang="fr-FR" dirty="0"/>
          </a:p>
        </p:txBody>
      </p:sp>
      <p:pic>
        <p:nvPicPr>
          <p:cNvPr id="11" name="Image 10">
            <a:hlinkClick r:id="rId5"/>
          </p:cNvPr>
          <p:cNvPicPr>
            <a:picLocks noChangeAspect="1"/>
          </p:cNvPicPr>
          <p:nvPr/>
        </p:nvPicPr>
        <p:blipFill>
          <a:blip r:embed="rId6"/>
          <a:stretch>
            <a:fillRect/>
          </a:stretch>
        </p:blipFill>
        <p:spPr>
          <a:xfrm>
            <a:off x="971600" y="2780928"/>
            <a:ext cx="4352043" cy="1427609"/>
          </a:xfrm>
          <a:prstGeom prst="rect">
            <a:avLst/>
          </a:prstGeom>
        </p:spPr>
      </p:pic>
      <p:pic>
        <p:nvPicPr>
          <p:cNvPr id="12" name="Image 11">
            <a:hlinkClick r:id="rId7"/>
          </p:cNvPr>
          <p:cNvPicPr>
            <a:picLocks noChangeAspect="1"/>
          </p:cNvPicPr>
          <p:nvPr/>
        </p:nvPicPr>
        <p:blipFill>
          <a:blip r:embed="rId8"/>
          <a:stretch>
            <a:fillRect/>
          </a:stretch>
        </p:blipFill>
        <p:spPr>
          <a:xfrm>
            <a:off x="2627784" y="4149080"/>
            <a:ext cx="5328592" cy="2244115"/>
          </a:xfrm>
          <a:prstGeom prst="rect">
            <a:avLst/>
          </a:prstGeom>
        </p:spPr>
      </p:pic>
    </p:spTree>
    <p:extLst>
      <p:ext uri="{BB962C8B-B14F-4D97-AF65-F5344CB8AC3E}">
        <p14:creationId xmlns:p14="http://schemas.microsoft.com/office/powerpoint/2010/main" val="140000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Intérêts multiples</a:t>
            </a:r>
            <a:endParaRPr lang="fr-CH" dirty="0"/>
          </a:p>
        </p:txBody>
      </p:sp>
      <p:sp>
        <p:nvSpPr>
          <p:cNvPr id="3" name="Espace réservé du pied de page 2"/>
          <p:cNvSpPr>
            <a:spLocks noGrp="1"/>
          </p:cNvSpPr>
          <p:nvPr>
            <p:ph type="ftr" sz="quarter" idx="10"/>
          </p:nvPr>
        </p:nvSpPr>
        <p:spPr/>
        <p:txBody>
          <a:bodyPr/>
          <a:lstStyle/>
          <a:p>
            <a:r>
              <a:rPr lang="fr-FR"/>
              <a:t>© Bibliothèque cantonale et universitaire – Lausanne</a:t>
            </a:r>
            <a:endParaRPr lang="fr-FR" dirty="0"/>
          </a:p>
        </p:txBody>
      </p:sp>
      <p:sp>
        <p:nvSpPr>
          <p:cNvPr id="4" name="Espace réservé du numéro de diapositive 3"/>
          <p:cNvSpPr>
            <a:spLocks noGrp="1"/>
          </p:cNvSpPr>
          <p:nvPr>
            <p:ph type="sldNum" sz="quarter" idx="11"/>
          </p:nvPr>
        </p:nvSpPr>
        <p:spPr/>
        <p:txBody>
          <a:bodyPr/>
          <a:lstStyle/>
          <a:p>
            <a:fld id="{BF778B7A-D568-974F-A387-3E3B16447FB8}" type="slidenum">
              <a:rPr lang="fr-FR" smtClean="0"/>
              <a:pPr/>
              <a:t>8</a:t>
            </a:fld>
            <a:endParaRPr lang="fr-FR" dirty="0"/>
          </a:p>
        </p:txBody>
      </p:sp>
      <p:sp>
        <p:nvSpPr>
          <p:cNvPr id="5" name="Espace réservé du texte 4"/>
          <p:cNvSpPr>
            <a:spLocks noGrp="1"/>
          </p:cNvSpPr>
          <p:nvPr>
            <p:ph type="body" sz="quarter" idx="12"/>
          </p:nvPr>
        </p:nvSpPr>
        <p:spPr>
          <a:xfrm>
            <a:off x="828000" y="1484784"/>
            <a:ext cx="8010000" cy="4923216"/>
          </a:xfrm>
        </p:spPr>
        <p:txBody>
          <a:bodyPr/>
          <a:lstStyle/>
          <a:p>
            <a:r>
              <a:rPr lang="fr-FR" i="1" dirty="0"/>
              <a:t>Points positifs </a:t>
            </a:r>
          </a:p>
          <a:p>
            <a:pPr marL="342900" indent="-342900">
              <a:buFont typeface="Wingdings" panose="05000000000000000000" pitchFamily="2" charset="2"/>
              <a:buChar char="ü"/>
            </a:pPr>
            <a:r>
              <a:rPr lang="fr-FR" dirty="0"/>
              <a:t>Résultat (archivage profond même si espacé)</a:t>
            </a:r>
          </a:p>
          <a:p>
            <a:pPr marL="342900" indent="-342900">
              <a:buFont typeface="Wingdings" panose="05000000000000000000" pitchFamily="2" charset="2"/>
              <a:buChar char="ü"/>
            </a:pPr>
            <a:r>
              <a:rPr lang="fr-FR" dirty="0"/>
              <a:t>Retours à 2 niveaux </a:t>
            </a:r>
          </a:p>
          <a:p>
            <a:r>
              <a:rPr lang="fr-FR" dirty="0"/>
              <a:t>	saisie et sur choix des sites (feedback)</a:t>
            </a:r>
          </a:p>
          <a:p>
            <a:pPr marL="342900" indent="-342900">
              <a:buFont typeface="Wingdings" panose="05000000000000000000" pitchFamily="2" charset="2"/>
              <a:buChar char="ü"/>
            </a:pPr>
            <a:r>
              <a:rPr lang="fr-FR" dirty="0"/>
              <a:t>Visibilité maximale à tous les niveaux</a:t>
            </a:r>
          </a:p>
          <a:p>
            <a:endParaRPr lang="fr-FR" dirty="0"/>
          </a:p>
          <a:p>
            <a:r>
              <a:rPr lang="fr-FR" i="1" dirty="0"/>
              <a:t>					Contrainte à alléger</a:t>
            </a:r>
          </a:p>
          <a:p>
            <a:r>
              <a:rPr lang="fr-FR" dirty="0"/>
              <a:t>Interface </a:t>
            </a:r>
            <a:r>
              <a:rPr lang="fr-FR" dirty="0">
                <a:hlinkClick r:id="rId3"/>
              </a:rPr>
              <a:t>https://www.e-helvetica.nb.admin.ch/</a:t>
            </a:r>
            <a:endParaRPr lang="fr-FR" dirty="0"/>
          </a:p>
          <a:p>
            <a:pPr marL="342900" indent="-342900">
              <a:buFont typeface="Wingdings" panose="05000000000000000000" pitchFamily="2" charset="2"/>
              <a:buChar char="§"/>
            </a:pPr>
            <a:r>
              <a:rPr lang="fr-FR" dirty="0"/>
              <a:t>soumise à authentification très spécifique </a:t>
            </a:r>
          </a:p>
          <a:p>
            <a:r>
              <a:rPr lang="fr-FR" dirty="0"/>
              <a:t>	</a:t>
            </a:r>
            <a:r>
              <a:rPr lang="fr-FR" sz="1800" dirty="0"/>
              <a:t>recommander de prendre rdv à l’adresse…</a:t>
            </a:r>
            <a:endParaRPr lang="fr-CH" sz="1800" dirty="0"/>
          </a:p>
        </p:txBody>
      </p:sp>
    </p:spTree>
    <p:extLst>
      <p:ext uri="{BB962C8B-B14F-4D97-AF65-F5344CB8AC3E}">
        <p14:creationId xmlns:p14="http://schemas.microsoft.com/office/powerpoint/2010/main" val="316429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04864"/>
            <a:ext cx="8028000" cy="1260000"/>
          </a:xfrm>
        </p:spPr>
        <p:txBody>
          <a:bodyPr/>
          <a:lstStyle/>
          <a:p>
            <a:r>
              <a:rPr lang="fr-FR" dirty="0"/>
              <a:t>Merci de votre attention !</a:t>
            </a:r>
            <a:br>
              <a:rPr lang="fr-FR" dirty="0"/>
            </a:br>
            <a:br>
              <a:rPr lang="fr-FR" dirty="0"/>
            </a:br>
            <a:r>
              <a:rPr lang="fr-FR" sz="1400" b="0" dirty="0"/>
              <a:t>Brigitte Steudler</a:t>
            </a:r>
            <a:br>
              <a:rPr lang="fr-FR" sz="1400" b="0" dirty="0"/>
            </a:br>
            <a:r>
              <a:rPr lang="fr-FR" sz="1400" b="0" dirty="0"/>
              <a:t> </a:t>
            </a:r>
            <a:br>
              <a:rPr lang="fr-FR" sz="1400" b="0" dirty="0"/>
            </a:br>
            <a:br>
              <a:rPr lang="fr-FR" sz="1400" b="0" dirty="0"/>
            </a:br>
            <a:br>
              <a:rPr lang="fr-FR" dirty="0"/>
            </a:br>
            <a:r>
              <a:rPr lang="fr-FR" dirty="0"/>
              <a:t>			</a:t>
            </a:r>
            <a:r>
              <a:rPr lang="fr-FR" sz="1400" b="0" dirty="0"/>
              <a:t>doc.vaud@bcu.unil.ch</a:t>
            </a:r>
            <a:br>
              <a:rPr lang="fr-FR" dirty="0"/>
            </a:br>
            <a:r>
              <a:rPr lang="fr-FR" dirty="0"/>
              <a:t>						</a:t>
            </a:r>
            <a:br>
              <a:rPr lang="fr-FR" dirty="0"/>
            </a:br>
            <a:br>
              <a:rPr lang="fr-FR" dirty="0"/>
            </a:br>
            <a:br>
              <a:rPr lang="fr-FR" dirty="0"/>
            </a:br>
            <a:endParaRPr lang="fr-FR" dirty="0"/>
          </a:p>
        </p:txBody>
      </p:sp>
      <p:sp>
        <p:nvSpPr>
          <p:cNvPr id="4" name="Espace réservé du texte 3"/>
          <p:cNvSpPr>
            <a:spLocks noGrp="1"/>
          </p:cNvSpPr>
          <p:nvPr>
            <p:ph type="body" sz="quarter" idx="11"/>
          </p:nvPr>
        </p:nvSpPr>
        <p:spPr>
          <a:xfrm>
            <a:off x="5652120" y="6381328"/>
            <a:ext cx="2807880" cy="422672"/>
          </a:xfrm>
        </p:spPr>
        <p:txBody>
          <a:bodyPr/>
          <a:lstStyle/>
          <a:p>
            <a:pPr algn="r"/>
            <a:r>
              <a:rPr lang="fr-FR" sz="1000" dirty="0"/>
              <a:t> 01.02.2021 Myriam Jouhar  021 316 78 43 Doc.vaud@bcu.unil.ch</a:t>
            </a:r>
          </a:p>
        </p:txBody>
      </p:sp>
      <p:sp>
        <p:nvSpPr>
          <p:cNvPr id="5" name="Espace réservé du pied de page 2"/>
          <p:cNvSpPr txBox="1">
            <a:spLocks/>
          </p:cNvSpPr>
          <p:nvPr/>
        </p:nvSpPr>
        <p:spPr bwMode="auto">
          <a:xfrm>
            <a:off x="864000" y="6624000"/>
            <a:ext cx="360000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rtl="0" eaLnBrk="1" fontAlgn="base" hangingPunct="1">
              <a:lnSpc>
                <a:spcPct val="100000"/>
              </a:lnSpc>
              <a:spcBef>
                <a:spcPts val="0"/>
              </a:spcBef>
              <a:spcAft>
                <a:spcPct val="0"/>
              </a:spcAft>
              <a:buFont typeface="Times" pitchFamily="-65" charset="0"/>
              <a:buNone/>
              <a:defRPr sz="900">
                <a:solidFill>
                  <a:srgbClr val="A20131"/>
                </a:solidFill>
                <a:latin typeface="+mn-lt"/>
                <a:ea typeface="+mn-ea"/>
                <a:cs typeface="ＭＳ Ｐゴシック" pitchFamily="-65" charset="-128"/>
              </a:defRPr>
            </a:lvl1pPr>
            <a:lvl2pPr marL="360000" indent="-180000" algn="l" rtl="0" eaLnBrk="1" fontAlgn="base" hangingPunct="1">
              <a:lnSpc>
                <a:spcPts val="2400"/>
              </a:lnSpc>
              <a:spcBef>
                <a:spcPts val="1200"/>
              </a:spcBef>
              <a:spcAft>
                <a:spcPct val="0"/>
              </a:spcAft>
              <a:buSzPct val="80000"/>
              <a:buFont typeface="Times" pitchFamily="-65" charset="0"/>
              <a:buChar char="•"/>
              <a:defRPr sz="1800">
                <a:solidFill>
                  <a:schemeClr val="tx1"/>
                </a:solidFill>
                <a:latin typeface="+mn-lt"/>
                <a:ea typeface="+mn-ea"/>
              </a:defRPr>
            </a:lvl2pPr>
            <a:lvl3pPr marL="720000" indent="-180000" algn="l" rtl="0" eaLnBrk="1" fontAlgn="base" hangingPunct="1">
              <a:lnSpc>
                <a:spcPts val="2100"/>
              </a:lnSpc>
              <a:spcBef>
                <a:spcPts val="800"/>
              </a:spcBef>
              <a:spcAft>
                <a:spcPct val="0"/>
              </a:spcAft>
              <a:buSzPct val="80000"/>
              <a:buFont typeface="Times" pitchFamily="-65" charset="0"/>
              <a:buChar char="•"/>
              <a:defRPr sz="1400" baseline="0">
                <a:solidFill>
                  <a:schemeClr val="tx1"/>
                </a:solidFill>
                <a:latin typeface="+mn-lt"/>
                <a:ea typeface="+mn-ea"/>
              </a:defRPr>
            </a:lvl3pPr>
            <a:lvl4pPr marL="1080000" indent="-180000" algn="l" rtl="0" eaLnBrk="1" fontAlgn="base" hangingPunct="1">
              <a:lnSpc>
                <a:spcPts val="1600"/>
              </a:lnSpc>
              <a:spcBef>
                <a:spcPts val="400"/>
              </a:spcBef>
              <a:spcAft>
                <a:spcPct val="0"/>
              </a:spcAft>
              <a:buSzPct val="80000"/>
              <a:buChar char="–"/>
              <a:defRPr sz="1200" baseline="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r>
              <a:rPr lang="fr-FR" sz="1000" dirty="0"/>
              <a:t>© Bibliothèque cantonale et universitaire – Lausanne</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573016"/>
            <a:ext cx="3347864" cy="2092415"/>
          </a:xfrm>
          <a:prstGeom prst="rect">
            <a:avLst/>
          </a:prstGeom>
        </p:spPr>
      </p:pic>
    </p:spTree>
    <p:extLst>
      <p:ext uri="{BB962C8B-B14F-4D97-AF65-F5344CB8AC3E}">
        <p14:creationId xmlns:p14="http://schemas.microsoft.com/office/powerpoint/2010/main" val="1494023007"/>
      </p:ext>
    </p:extLst>
  </p:cSld>
  <p:clrMapOvr>
    <a:masterClrMapping/>
  </p:clrMapOvr>
</p:sld>
</file>

<file path=ppt/theme/theme1.xml><?xml version="1.0" encoding="utf-8"?>
<a:theme xmlns:a="http://schemas.openxmlformats.org/drawingml/2006/main" name="20141209_BCUL_Modèle_Powerpoint">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H"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H"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BCUL_AVA_19_01_2021_BSL" id="{0D508183-EABA-41DF-BB95-D6AAB1B1A81C}" vid="{B5384CA2-D5EC-40B0-8EF0-8CACAF8ADB55}"/>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_BCUL_AVA_19_01_2021_BSL</Template>
  <TotalTime>105</TotalTime>
  <Words>1910</Words>
  <Application>Microsoft Office PowerPoint</Application>
  <PresentationFormat>Affichage à l'écran (4:3)</PresentationFormat>
  <Paragraphs>180</Paragraphs>
  <Slides>9</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Courier New</vt:lpstr>
      <vt:lpstr>Times</vt:lpstr>
      <vt:lpstr>Verdana</vt:lpstr>
      <vt:lpstr>Wingdings</vt:lpstr>
      <vt:lpstr>20141209_BCUL_Modèle_Powerpoint</vt:lpstr>
      <vt:lpstr>Archiver des sites web en 2020</vt:lpstr>
      <vt:lpstr>   veille – sélection – suivi - accès</vt:lpstr>
      <vt:lpstr>https://www.bcu-lausanne.ch/collections-patrimoine/documentation-vaudoise/</vt:lpstr>
      <vt:lpstr>    Critères de sélection</vt:lpstr>
      <vt:lpstr>Permanence de la veille </vt:lpstr>
      <vt:lpstr>interface(s)</vt:lpstr>
      <vt:lpstr>structure – suivi - visibilité</vt:lpstr>
      <vt:lpstr>Intérêts multiples</vt:lpstr>
      <vt:lpstr>Merci de votre attention !  Brigitte Steudler        doc.vaud@bcu.unil.ch          </vt:lpstr>
    </vt:vector>
  </TitlesOfParts>
  <Company>BCU-Lausanne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Archiver des sites web en 2020</dc:title>
  <dc:creator>Brigitte Steudler</dc:creator>
  <cp:lastModifiedBy>Brigitte-Laurence Steudler</cp:lastModifiedBy>
  <cp:revision>11</cp:revision>
  <dcterms:created xsi:type="dcterms:W3CDTF">2021-01-29T06:17:21Z</dcterms:created>
  <dcterms:modified xsi:type="dcterms:W3CDTF">2021-01-29T08:11:23Z</dcterms:modified>
</cp:coreProperties>
</file>